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78"/>
  </p:notesMasterIdLst>
  <p:handoutMasterIdLst>
    <p:handoutMasterId r:id="rId79"/>
  </p:handoutMasterIdLst>
  <p:sldIdLst>
    <p:sldId id="303" r:id="rId2"/>
    <p:sldId id="347" r:id="rId3"/>
    <p:sldId id="257" r:id="rId4"/>
    <p:sldId id="321" r:id="rId5"/>
    <p:sldId id="313" r:id="rId6"/>
    <p:sldId id="314" r:id="rId7"/>
    <p:sldId id="304" r:id="rId8"/>
    <p:sldId id="259" r:id="rId9"/>
    <p:sldId id="260" r:id="rId10"/>
    <p:sldId id="338" r:id="rId11"/>
    <p:sldId id="305" r:id="rId12"/>
    <p:sldId id="263" r:id="rId13"/>
    <p:sldId id="264" r:id="rId14"/>
    <p:sldId id="265" r:id="rId15"/>
    <p:sldId id="315" r:id="rId16"/>
    <p:sldId id="266" r:id="rId17"/>
    <p:sldId id="267" r:id="rId18"/>
    <p:sldId id="306" r:id="rId19"/>
    <p:sldId id="268" r:id="rId20"/>
    <p:sldId id="339" r:id="rId21"/>
    <p:sldId id="334" r:id="rId22"/>
    <p:sldId id="307" r:id="rId23"/>
    <p:sldId id="333" r:id="rId24"/>
    <p:sldId id="269" r:id="rId25"/>
    <p:sldId id="270" r:id="rId26"/>
    <p:sldId id="271" r:id="rId27"/>
    <p:sldId id="272" r:id="rId28"/>
    <p:sldId id="308" r:id="rId29"/>
    <p:sldId id="273" r:id="rId30"/>
    <p:sldId id="274" r:id="rId31"/>
    <p:sldId id="275" r:id="rId32"/>
    <p:sldId id="276" r:id="rId33"/>
    <p:sldId id="277" r:id="rId34"/>
    <p:sldId id="310" r:id="rId35"/>
    <p:sldId id="278" r:id="rId36"/>
    <p:sldId id="279" r:id="rId37"/>
    <p:sldId id="280" r:id="rId38"/>
    <p:sldId id="281" r:id="rId39"/>
    <p:sldId id="323" r:id="rId40"/>
    <p:sldId id="325" r:id="rId41"/>
    <p:sldId id="324" r:id="rId42"/>
    <p:sldId id="327" r:id="rId43"/>
    <p:sldId id="326" r:id="rId44"/>
    <p:sldId id="328" r:id="rId45"/>
    <p:sldId id="329" r:id="rId46"/>
    <p:sldId id="330" r:id="rId47"/>
    <p:sldId id="348" r:id="rId48"/>
    <p:sldId id="284" r:id="rId49"/>
    <p:sldId id="286" r:id="rId50"/>
    <p:sldId id="287" r:id="rId51"/>
    <p:sldId id="288" r:id="rId52"/>
    <p:sldId id="290" r:id="rId53"/>
    <p:sldId id="340" r:id="rId54"/>
    <p:sldId id="292" r:id="rId55"/>
    <p:sldId id="316" r:id="rId56"/>
    <p:sldId id="294" r:id="rId57"/>
    <p:sldId id="317" r:id="rId58"/>
    <p:sldId id="295" r:id="rId59"/>
    <p:sldId id="336" r:id="rId60"/>
    <p:sldId id="337" r:id="rId61"/>
    <p:sldId id="350" r:id="rId62"/>
    <p:sldId id="352" r:id="rId63"/>
    <p:sldId id="353" r:id="rId64"/>
    <p:sldId id="351" r:id="rId65"/>
    <p:sldId id="300" r:id="rId66"/>
    <p:sldId id="301" r:id="rId67"/>
    <p:sldId id="302" r:id="rId68"/>
    <p:sldId id="341" r:id="rId69"/>
    <p:sldId id="342" r:id="rId70"/>
    <p:sldId id="343" r:id="rId71"/>
    <p:sldId id="344" r:id="rId72"/>
    <p:sldId id="345" r:id="rId73"/>
    <p:sldId id="297" r:id="rId74"/>
    <p:sldId id="349" r:id="rId75"/>
    <p:sldId id="335" r:id="rId76"/>
    <p:sldId id="346" r:id="rId77"/>
  </p:sldIdLst>
  <p:sldSz cx="9144000" cy="6858000" type="screen4x3"/>
  <p:notesSz cx="7053263" cy="93091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a:srgbClr val="CCFF33"/>
    <a:srgbClr val="FF3300"/>
    <a:srgbClr val="CC3300"/>
    <a:srgbClr val="CCFFCC"/>
    <a:srgbClr val="CCE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40" autoAdjust="0"/>
    <p:restoredTop sz="94595" autoAdjust="0"/>
  </p:normalViewPr>
  <p:slideViewPr>
    <p:cSldViewPr>
      <p:cViewPr varScale="1">
        <p:scale>
          <a:sx n="77" d="100"/>
          <a:sy n="77" d="100"/>
        </p:scale>
        <p:origin x="182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3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3055938" cy="465138"/>
          </a:xfrm>
          <a:prstGeom prst="rect">
            <a:avLst/>
          </a:prstGeom>
          <a:noFill/>
          <a:ln>
            <a:noFill/>
          </a:ln>
          <a:effectLst/>
        </p:spPr>
        <p:txBody>
          <a:bodyPr vert="horz" wrap="square" lIns="93486" tIns="46743" rIns="93486" bIns="46743" numCol="1" anchor="t" anchorCtr="0" compatLnSpc="1">
            <a:prstTxWarp prst="textNoShape">
              <a:avLst/>
            </a:prstTxWarp>
          </a:bodyPr>
          <a:lstStyle>
            <a:lvl1pP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125955" name="Rectangle 3"/>
          <p:cNvSpPr>
            <a:spLocks noGrp="1" noChangeArrowheads="1"/>
          </p:cNvSpPr>
          <p:nvPr>
            <p:ph type="dt" sz="quarter" idx="1"/>
          </p:nvPr>
        </p:nvSpPr>
        <p:spPr bwMode="auto">
          <a:xfrm>
            <a:off x="3997325" y="0"/>
            <a:ext cx="3055938" cy="465138"/>
          </a:xfrm>
          <a:prstGeom prst="rect">
            <a:avLst/>
          </a:prstGeom>
          <a:noFill/>
          <a:ln>
            <a:noFill/>
          </a:ln>
          <a:effectLst/>
        </p:spPr>
        <p:txBody>
          <a:bodyPr vert="horz" wrap="square" lIns="93486" tIns="46743" rIns="93486" bIns="46743" numCol="1" anchor="t" anchorCtr="0" compatLnSpc="1">
            <a:prstTxWarp prst="textNoShape">
              <a:avLst/>
            </a:prstTxWarp>
          </a:bodyPr>
          <a:lstStyle>
            <a:lvl1pPr algn="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125956" name="Rectangle 4"/>
          <p:cNvSpPr>
            <a:spLocks noGrp="1" noChangeArrowheads="1"/>
          </p:cNvSpPr>
          <p:nvPr>
            <p:ph type="ftr" sz="quarter" idx="2"/>
          </p:nvPr>
        </p:nvSpPr>
        <p:spPr bwMode="auto">
          <a:xfrm>
            <a:off x="0" y="8843963"/>
            <a:ext cx="3055938" cy="465137"/>
          </a:xfrm>
          <a:prstGeom prst="rect">
            <a:avLst/>
          </a:prstGeom>
          <a:noFill/>
          <a:ln>
            <a:noFill/>
          </a:ln>
          <a:effectLst/>
        </p:spPr>
        <p:txBody>
          <a:bodyPr vert="horz" wrap="square" lIns="93486" tIns="46743" rIns="93486" bIns="46743" numCol="1" anchor="b" anchorCtr="0" compatLnSpc="1">
            <a:prstTxWarp prst="textNoShape">
              <a:avLst/>
            </a:prstTxWarp>
          </a:bodyPr>
          <a:lstStyle>
            <a:lvl1pP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125957" name="Rectangle 5"/>
          <p:cNvSpPr>
            <a:spLocks noGrp="1" noChangeArrowheads="1"/>
          </p:cNvSpPr>
          <p:nvPr>
            <p:ph type="sldNum" sz="quarter" idx="3"/>
          </p:nvPr>
        </p:nvSpPr>
        <p:spPr bwMode="auto">
          <a:xfrm>
            <a:off x="3997325" y="8843963"/>
            <a:ext cx="3055938" cy="465137"/>
          </a:xfrm>
          <a:prstGeom prst="rect">
            <a:avLst/>
          </a:prstGeom>
          <a:noFill/>
          <a:ln>
            <a:noFill/>
          </a:ln>
          <a:effectLst/>
        </p:spPr>
        <p:txBody>
          <a:bodyPr vert="horz" wrap="square" lIns="93486" tIns="46743" rIns="93486" bIns="46743" numCol="1" anchor="b" anchorCtr="0" compatLnSpc="1">
            <a:prstTxWarp prst="textNoShape">
              <a:avLst/>
            </a:prstTxWarp>
          </a:bodyPr>
          <a:lstStyle>
            <a:lvl1pPr algn="r" eaLnBrk="1" hangingPunct="1">
              <a:defRPr sz="1200">
                <a:latin typeface="Times New Roman" panose="02020603050405020304" pitchFamily="18" charset="0"/>
              </a:defRPr>
            </a:lvl1pPr>
          </a:lstStyle>
          <a:p>
            <a:fld id="{3CF171D2-ADF4-4F90-87B3-0CB57933333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bwMode="auto">
          <a:xfrm>
            <a:off x="0" y="0"/>
            <a:ext cx="3055938" cy="465138"/>
          </a:xfrm>
          <a:prstGeom prst="rect">
            <a:avLst/>
          </a:prstGeom>
          <a:noFill/>
          <a:ln>
            <a:noFill/>
          </a:ln>
          <a:effectLst/>
        </p:spPr>
        <p:txBody>
          <a:bodyPr vert="horz" wrap="square" lIns="93486" tIns="46743" rIns="93486" bIns="46743" numCol="1" anchor="t" anchorCtr="0" compatLnSpc="1">
            <a:prstTxWarp prst="textNoShape">
              <a:avLst/>
            </a:prstTxWarp>
          </a:bodyPr>
          <a:lstStyle>
            <a:lvl1pP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119811" name="Rectangle 3"/>
          <p:cNvSpPr>
            <a:spLocks noGrp="1" noChangeArrowheads="1"/>
          </p:cNvSpPr>
          <p:nvPr>
            <p:ph type="dt" idx="1"/>
          </p:nvPr>
        </p:nvSpPr>
        <p:spPr bwMode="auto">
          <a:xfrm>
            <a:off x="3997325" y="0"/>
            <a:ext cx="3055938" cy="465138"/>
          </a:xfrm>
          <a:prstGeom prst="rect">
            <a:avLst/>
          </a:prstGeom>
          <a:noFill/>
          <a:ln>
            <a:noFill/>
          </a:ln>
          <a:effectLst/>
        </p:spPr>
        <p:txBody>
          <a:bodyPr vert="horz" wrap="square" lIns="93486" tIns="46743" rIns="93486" bIns="46743" numCol="1" anchor="t" anchorCtr="0" compatLnSpc="1">
            <a:prstTxWarp prst="textNoShape">
              <a:avLst/>
            </a:prstTxWarp>
          </a:bodyPr>
          <a:lstStyle>
            <a:lvl1pPr algn="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3076" name="Rectangle 4"/>
          <p:cNvSpPr>
            <a:spLocks noChangeArrowheads="1" noTextEdit="1"/>
          </p:cNvSpPr>
          <p:nvPr>
            <p:ph type="sldImg" idx="2"/>
          </p:nvPr>
        </p:nvSpPr>
        <p:spPr bwMode="auto">
          <a:xfrm>
            <a:off x="1200150" y="698500"/>
            <a:ext cx="4654550" cy="34909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9813" name="Rectangle 5"/>
          <p:cNvSpPr>
            <a:spLocks noGrp="1" noChangeArrowheads="1"/>
          </p:cNvSpPr>
          <p:nvPr>
            <p:ph type="body" sz="quarter" idx="3"/>
          </p:nvPr>
        </p:nvSpPr>
        <p:spPr bwMode="auto">
          <a:xfrm>
            <a:off x="939800" y="4421188"/>
            <a:ext cx="5173663" cy="4189412"/>
          </a:xfrm>
          <a:prstGeom prst="rect">
            <a:avLst/>
          </a:prstGeom>
          <a:noFill/>
          <a:ln>
            <a:noFill/>
          </a:ln>
          <a:effectLst/>
        </p:spPr>
        <p:txBody>
          <a:bodyPr vert="horz" wrap="square" lIns="93486" tIns="46743" rIns="93486" bIns="4674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9814" name="Rectangle 6"/>
          <p:cNvSpPr>
            <a:spLocks noGrp="1" noChangeArrowheads="1"/>
          </p:cNvSpPr>
          <p:nvPr>
            <p:ph type="ftr" sz="quarter" idx="4"/>
          </p:nvPr>
        </p:nvSpPr>
        <p:spPr bwMode="auto">
          <a:xfrm>
            <a:off x="0" y="8843963"/>
            <a:ext cx="3055938" cy="465137"/>
          </a:xfrm>
          <a:prstGeom prst="rect">
            <a:avLst/>
          </a:prstGeom>
          <a:noFill/>
          <a:ln>
            <a:noFill/>
          </a:ln>
          <a:effectLst/>
        </p:spPr>
        <p:txBody>
          <a:bodyPr vert="horz" wrap="square" lIns="93486" tIns="46743" rIns="93486" bIns="46743" numCol="1" anchor="b" anchorCtr="0" compatLnSpc="1">
            <a:prstTxWarp prst="textNoShape">
              <a:avLst/>
            </a:prstTxWarp>
          </a:bodyPr>
          <a:lstStyle>
            <a:lvl1pPr eaLnBrk="1" hangingPunct="1">
              <a:spcBef>
                <a:spcPct val="0"/>
              </a:spcBef>
              <a:buClrTx/>
              <a:buSzTx/>
              <a:buFontTx/>
              <a:buNone/>
              <a:defRPr sz="1200">
                <a:latin typeface="Times New Roman" charset="0"/>
                <a:cs typeface="Times New Roman" charset="0"/>
              </a:defRPr>
            </a:lvl1pPr>
          </a:lstStyle>
          <a:p>
            <a:pPr>
              <a:defRPr/>
            </a:pPr>
            <a:endParaRPr lang="en-US"/>
          </a:p>
        </p:txBody>
      </p:sp>
      <p:sp>
        <p:nvSpPr>
          <p:cNvPr id="119815" name="Rectangle 7"/>
          <p:cNvSpPr>
            <a:spLocks noGrp="1" noChangeArrowheads="1"/>
          </p:cNvSpPr>
          <p:nvPr>
            <p:ph type="sldNum" sz="quarter" idx="5"/>
          </p:nvPr>
        </p:nvSpPr>
        <p:spPr bwMode="auto">
          <a:xfrm>
            <a:off x="3997325" y="8843963"/>
            <a:ext cx="3055938" cy="465137"/>
          </a:xfrm>
          <a:prstGeom prst="rect">
            <a:avLst/>
          </a:prstGeom>
          <a:noFill/>
          <a:ln>
            <a:noFill/>
          </a:ln>
          <a:effectLst/>
        </p:spPr>
        <p:txBody>
          <a:bodyPr vert="horz" wrap="square" lIns="93486" tIns="46743" rIns="93486" bIns="46743" numCol="1" anchor="b" anchorCtr="0" compatLnSpc="1">
            <a:prstTxWarp prst="textNoShape">
              <a:avLst/>
            </a:prstTxWarp>
          </a:bodyPr>
          <a:lstStyle>
            <a:lvl1pPr algn="r" eaLnBrk="1" hangingPunct="1">
              <a:defRPr sz="1200">
                <a:latin typeface="Times New Roman" panose="02020603050405020304" pitchFamily="18" charset="0"/>
              </a:defRPr>
            </a:lvl1pPr>
          </a:lstStyle>
          <a:p>
            <a:fld id="{F2F5B17A-7100-4475-A1E2-BD27BDC27AD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defRPr>
            </a:lvl1pPr>
            <a:lvl2pPr marL="739775" indent="-284163">
              <a:spcBef>
                <a:spcPct val="30000"/>
              </a:spcBef>
              <a:defRPr sz="1200">
                <a:solidFill>
                  <a:schemeClr val="tx1"/>
                </a:solidFill>
                <a:latin typeface="Times New Roman" panose="02020603050405020304" pitchFamily="18" charset="0"/>
              </a:defRPr>
            </a:lvl2pPr>
            <a:lvl3pPr marL="1141413" indent="-227013">
              <a:spcBef>
                <a:spcPct val="30000"/>
              </a:spcBef>
              <a:defRPr sz="1200">
                <a:solidFill>
                  <a:schemeClr val="tx1"/>
                </a:solidFill>
                <a:latin typeface="Times New Roman" panose="02020603050405020304" pitchFamily="18" charset="0"/>
              </a:defRPr>
            </a:lvl3pPr>
            <a:lvl4pPr marL="1598613" indent="-227013">
              <a:spcBef>
                <a:spcPct val="30000"/>
              </a:spcBef>
              <a:defRPr sz="1200">
                <a:solidFill>
                  <a:schemeClr val="tx1"/>
                </a:solidFill>
                <a:latin typeface="Times New Roman" panose="02020603050405020304" pitchFamily="18" charset="0"/>
              </a:defRPr>
            </a:lvl4pPr>
            <a:lvl5pPr marL="2055813" indent="-227013">
              <a:spcBef>
                <a:spcPct val="30000"/>
              </a:spcBef>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DFAD335-5D8A-4D72-BE3C-20369C8D7486}" type="slidenum">
              <a:rPr lang="en-US" altLang="en-US"/>
              <a:pPr>
                <a:spcBef>
                  <a:spcPct val="0"/>
                </a:spcBef>
              </a:pPr>
              <a:t>1</a:t>
            </a:fld>
            <a:endParaRPr lang="en-US" altLang="en-US"/>
          </a:p>
        </p:txBody>
      </p:sp>
      <p:sp>
        <p:nvSpPr>
          <p:cNvPr id="6147" name="Rectangle 2"/>
          <p:cNvSpPr>
            <a:spLocks noChangeArrowheads="1" noTextEdit="1"/>
          </p:cNvSpPr>
          <p:nvPr>
            <p:ph type="sldImg"/>
          </p:nvPr>
        </p:nvSpPr>
        <p:spPr>
          <a:ln/>
        </p:spPr>
      </p:sp>
      <p:sp>
        <p:nvSpPr>
          <p:cNvPr id="6148"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defRPr>
            </a:lvl1pPr>
            <a:lvl2pPr marL="739775" indent="-284163">
              <a:spcBef>
                <a:spcPct val="30000"/>
              </a:spcBef>
              <a:defRPr sz="1200">
                <a:solidFill>
                  <a:schemeClr val="tx1"/>
                </a:solidFill>
                <a:latin typeface="Times New Roman" panose="02020603050405020304" pitchFamily="18" charset="0"/>
              </a:defRPr>
            </a:lvl2pPr>
            <a:lvl3pPr marL="1141413" indent="-227013">
              <a:spcBef>
                <a:spcPct val="30000"/>
              </a:spcBef>
              <a:defRPr sz="1200">
                <a:solidFill>
                  <a:schemeClr val="tx1"/>
                </a:solidFill>
                <a:latin typeface="Times New Roman" panose="02020603050405020304" pitchFamily="18" charset="0"/>
              </a:defRPr>
            </a:lvl3pPr>
            <a:lvl4pPr marL="1598613" indent="-227013">
              <a:spcBef>
                <a:spcPct val="30000"/>
              </a:spcBef>
              <a:defRPr sz="1200">
                <a:solidFill>
                  <a:schemeClr val="tx1"/>
                </a:solidFill>
                <a:latin typeface="Times New Roman" panose="02020603050405020304" pitchFamily="18" charset="0"/>
              </a:defRPr>
            </a:lvl4pPr>
            <a:lvl5pPr marL="2055813" indent="-227013">
              <a:spcBef>
                <a:spcPct val="30000"/>
              </a:spcBef>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ECB033-F661-407C-9273-760BAF0A8E67}" type="slidenum">
              <a:rPr lang="en-US" altLang="en-US"/>
              <a:pPr>
                <a:spcBef>
                  <a:spcPct val="0"/>
                </a:spcBef>
              </a:pPr>
              <a:t>14</a:t>
            </a:fld>
            <a:endParaRPr lang="en-US" altLang="en-US"/>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mtClean="0">
                <a:latin typeface="Times New Roman" panose="02020603050405020304" pitchFamily="18" charset="0"/>
              </a:rPr>
              <a:t>Can’t grant it; have to ask for it.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defRPr>
            </a:lvl1pPr>
            <a:lvl2pPr marL="739775" indent="-284163">
              <a:spcBef>
                <a:spcPct val="30000"/>
              </a:spcBef>
              <a:defRPr sz="1200">
                <a:solidFill>
                  <a:schemeClr val="tx1"/>
                </a:solidFill>
                <a:latin typeface="Times New Roman" panose="02020603050405020304" pitchFamily="18" charset="0"/>
              </a:defRPr>
            </a:lvl2pPr>
            <a:lvl3pPr marL="1141413" indent="-227013">
              <a:spcBef>
                <a:spcPct val="30000"/>
              </a:spcBef>
              <a:defRPr sz="1200">
                <a:solidFill>
                  <a:schemeClr val="tx1"/>
                </a:solidFill>
                <a:latin typeface="Times New Roman" panose="02020603050405020304" pitchFamily="18" charset="0"/>
              </a:defRPr>
            </a:lvl3pPr>
            <a:lvl4pPr marL="1598613" indent="-227013">
              <a:spcBef>
                <a:spcPct val="30000"/>
              </a:spcBef>
              <a:defRPr sz="1200">
                <a:solidFill>
                  <a:schemeClr val="tx1"/>
                </a:solidFill>
                <a:latin typeface="Times New Roman" panose="02020603050405020304" pitchFamily="18" charset="0"/>
              </a:defRPr>
            </a:lvl4pPr>
            <a:lvl5pPr marL="2055813" indent="-227013">
              <a:spcBef>
                <a:spcPct val="30000"/>
              </a:spcBef>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E70678-DF96-46DC-9BFF-72DA483B41D4}" type="slidenum">
              <a:rPr lang="en-US" altLang="en-US"/>
              <a:pPr>
                <a:spcBef>
                  <a:spcPct val="0"/>
                </a:spcBef>
              </a:pPr>
              <a:t>15</a:t>
            </a:fld>
            <a:endParaRPr lang="en-US" altLang="en-US"/>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3365500"/>
            <a:chOff x="0" y="0"/>
            <a:chExt cx="5760" cy="2120"/>
          </a:xfrm>
        </p:grpSpPr>
        <p:pic>
          <p:nvPicPr>
            <p:cNvPr id="5" name="Picture 3" descr="ARTBANNA"/>
            <p:cNvPicPr>
              <a:picLocks noChangeAspect="1" noChangeArrowheads="1"/>
            </p:cNvPicPr>
            <p:nvPr userDrawn="1"/>
          </p:nvPicPr>
          <p:blipFill>
            <a:blip r:embed="rId2">
              <a:extLst>
                <a:ext uri="{28A0092B-C50C-407E-A947-70E740481C1C}">
                  <a14:useLocalDpi xmlns:a14="http://schemas.microsoft.com/office/drawing/2010/main" val="0"/>
                </a:ext>
              </a:extLst>
            </a:blip>
            <a:srcRect l="8125"/>
            <a:stretch>
              <a:fillRect/>
            </a:stretch>
          </p:blipFill>
          <p:spPr bwMode="invGray">
            <a:xfrm>
              <a:off x="0" y="0"/>
              <a:ext cx="576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Arthsepa"/>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8" y="2059"/>
              <a:ext cx="2832" cy="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325" name="Rectangle 5"/>
          <p:cNvSpPr>
            <a:spLocks noGrp="1" noChangeArrowheads="1"/>
          </p:cNvSpPr>
          <p:nvPr>
            <p:ph type="ctrTitle"/>
          </p:nvPr>
        </p:nvSpPr>
        <p:spPr>
          <a:xfrm>
            <a:off x="990600" y="1905000"/>
            <a:ext cx="7772400" cy="1143000"/>
          </a:xfrm>
        </p:spPr>
        <p:txBody>
          <a:bodyPr/>
          <a:lstStyle>
            <a:lvl1pPr algn="r">
              <a:defRPr/>
            </a:lvl1pPr>
          </a:lstStyle>
          <a:p>
            <a:pPr lvl="0"/>
            <a:r>
              <a:rPr lang="en-US" noProof="0"/>
              <a:t>Click to edit Master title style</a:t>
            </a:r>
          </a:p>
        </p:txBody>
      </p:sp>
      <p:sp>
        <p:nvSpPr>
          <p:cNvPr id="56326" name="Rectangle 6"/>
          <p:cNvSpPr>
            <a:spLocks noGrp="1" noChangeArrowheads="1"/>
          </p:cNvSpPr>
          <p:nvPr>
            <p:ph type="subTitle" idx="1"/>
          </p:nvPr>
        </p:nvSpPr>
        <p:spPr>
          <a:xfrm>
            <a:off x="2686050" y="3492500"/>
            <a:ext cx="6102350" cy="1752600"/>
          </a:xfrm>
        </p:spPr>
        <p:txBody>
          <a:bodyPr/>
          <a:lstStyle>
            <a:lvl1pPr marL="0" indent="0" algn="r">
              <a:buFont typeface="Wingdings" pitchFamily="2" charset="2"/>
              <a:buNone/>
              <a:defRPr/>
            </a:lvl1pPr>
          </a:lstStyle>
          <a:p>
            <a:pPr lvl="0"/>
            <a:r>
              <a:rPr lang="en-US" noProof="0"/>
              <a:t>Click to edit Master subtitle style</a:t>
            </a:r>
          </a:p>
        </p:txBody>
      </p:sp>
      <p:sp>
        <p:nvSpPr>
          <p:cNvPr id="7" name="Rectangle 7"/>
          <p:cNvSpPr>
            <a:spLocks noGrp="1" noChangeArrowheads="1"/>
          </p:cNvSpPr>
          <p:nvPr>
            <p:ph type="dt" sz="half" idx="10"/>
          </p:nvPr>
        </p:nvSpPr>
        <p:spPr>
          <a:xfrm>
            <a:off x="3359150" y="6343650"/>
            <a:ext cx="1905000" cy="457200"/>
          </a:xfrm>
        </p:spPr>
        <p:txBody>
          <a:bodyPr/>
          <a:lstStyle>
            <a:lvl1pPr>
              <a:defRPr/>
            </a:lvl1pPr>
          </a:lstStyle>
          <a:p>
            <a:pPr>
              <a:defRPr/>
            </a:pPr>
            <a:endParaRPr lang="en-US"/>
          </a:p>
        </p:txBody>
      </p:sp>
      <p:sp>
        <p:nvSpPr>
          <p:cNvPr id="8" name="Rectangle 8"/>
          <p:cNvSpPr>
            <a:spLocks noGrp="1" noChangeArrowheads="1"/>
          </p:cNvSpPr>
          <p:nvPr>
            <p:ph type="ftr" sz="quarter" idx="11"/>
          </p:nvPr>
        </p:nvSpPr>
        <p:spPr>
          <a:xfrm>
            <a:off x="6019800" y="6343650"/>
            <a:ext cx="2895600" cy="457200"/>
          </a:xfrm>
        </p:spPr>
        <p:txBody>
          <a:bodyPr/>
          <a:lstStyle>
            <a:lvl1pPr>
              <a:defRPr/>
            </a:lvl1pPr>
          </a:lstStyle>
          <a:p>
            <a:pPr>
              <a:defRPr/>
            </a:pPr>
            <a:r>
              <a:rPr lang="en-US"/>
              <a:t>4</a:t>
            </a:r>
          </a:p>
        </p:txBody>
      </p:sp>
      <p:sp>
        <p:nvSpPr>
          <p:cNvPr id="9" name="Rectangle 9"/>
          <p:cNvSpPr>
            <a:spLocks noGrp="1" noChangeArrowheads="1"/>
          </p:cNvSpPr>
          <p:nvPr>
            <p:ph type="sldNum" sz="quarter" idx="12"/>
          </p:nvPr>
        </p:nvSpPr>
        <p:spPr>
          <a:xfrm>
            <a:off x="125413" y="6361113"/>
            <a:ext cx="1905000" cy="457200"/>
          </a:xfrm>
        </p:spPr>
        <p:txBody>
          <a:bodyPr/>
          <a:lstStyle>
            <a:lvl1pPr>
              <a:defRPr/>
            </a:lvl1pPr>
          </a:lstStyle>
          <a:p>
            <a:fld id="{2CA91893-DB32-49C5-9A76-36DDB07EE1B6}" type="slidenum">
              <a:rPr lang="en-US" altLang="en-US"/>
              <a:pPr/>
              <a:t>‹#›</a:t>
            </a:fld>
            <a:endParaRPr lang="en-US" altLang="en-US"/>
          </a:p>
        </p:txBody>
      </p:sp>
    </p:spTree>
    <p:extLst>
      <p:ext uri="{BB962C8B-B14F-4D97-AF65-F5344CB8AC3E}">
        <p14:creationId xmlns:p14="http://schemas.microsoft.com/office/powerpoint/2010/main" val="1926045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6" name="Rectangle 9"/>
          <p:cNvSpPr>
            <a:spLocks noGrp="1" noChangeArrowheads="1"/>
          </p:cNvSpPr>
          <p:nvPr>
            <p:ph type="sldNum" sz="quarter" idx="12"/>
          </p:nvPr>
        </p:nvSpPr>
        <p:spPr>
          <a:ln/>
        </p:spPr>
        <p:txBody>
          <a:bodyPr/>
          <a:lstStyle>
            <a:lvl1pPr>
              <a:defRPr/>
            </a:lvl1pPr>
          </a:lstStyle>
          <a:p>
            <a:fld id="{601BFF13-3AB5-41B7-8B7D-64BDBC55D5D5}" type="slidenum">
              <a:rPr lang="en-US" altLang="en-US"/>
              <a:pPr/>
              <a:t>‹#›</a:t>
            </a:fld>
            <a:endParaRPr lang="en-US" altLang="en-US"/>
          </a:p>
        </p:txBody>
      </p:sp>
    </p:spTree>
    <p:extLst>
      <p:ext uri="{BB962C8B-B14F-4D97-AF65-F5344CB8AC3E}">
        <p14:creationId xmlns:p14="http://schemas.microsoft.com/office/powerpoint/2010/main" val="374518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6" name="Rectangle 9"/>
          <p:cNvSpPr>
            <a:spLocks noGrp="1" noChangeArrowheads="1"/>
          </p:cNvSpPr>
          <p:nvPr>
            <p:ph type="sldNum" sz="quarter" idx="12"/>
          </p:nvPr>
        </p:nvSpPr>
        <p:spPr>
          <a:ln/>
        </p:spPr>
        <p:txBody>
          <a:bodyPr/>
          <a:lstStyle>
            <a:lvl1pPr>
              <a:defRPr/>
            </a:lvl1pPr>
          </a:lstStyle>
          <a:p>
            <a:fld id="{FE9A8B32-3B55-4F25-BA25-7B6B201BB889}" type="slidenum">
              <a:rPr lang="en-US" altLang="en-US"/>
              <a:pPr/>
              <a:t>‹#›</a:t>
            </a:fld>
            <a:endParaRPr lang="en-US" altLang="en-US"/>
          </a:p>
        </p:txBody>
      </p:sp>
    </p:spTree>
    <p:extLst>
      <p:ext uri="{BB962C8B-B14F-4D97-AF65-F5344CB8AC3E}">
        <p14:creationId xmlns:p14="http://schemas.microsoft.com/office/powerpoint/2010/main" val="3419783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8613" y="1941513"/>
            <a:ext cx="402748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8500" y="1941513"/>
            <a:ext cx="40290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7" name="Rectangle 9"/>
          <p:cNvSpPr>
            <a:spLocks noGrp="1" noChangeArrowheads="1"/>
          </p:cNvSpPr>
          <p:nvPr>
            <p:ph type="sldNum" sz="quarter" idx="12"/>
          </p:nvPr>
        </p:nvSpPr>
        <p:spPr>
          <a:ln/>
        </p:spPr>
        <p:txBody>
          <a:bodyPr/>
          <a:lstStyle>
            <a:lvl1pPr>
              <a:defRPr/>
            </a:lvl1pPr>
          </a:lstStyle>
          <a:p>
            <a:fld id="{66FE678C-C885-4E85-BD62-2920E8A5971E}" type="slidenum">
              <a:rPr lang="en-US" altLang="en-US"/>
              <a:pPr/>
              <a:t>‹#›</a:t>
            </a:fld>
            <a:endParaRPr lang="en-US" altLang="en-US"/>
          </a:p>
        </p:txBody>
      </p:sp>
    </p:spTree>
    <p:extLst>
      <p:ext uri="{BB962C8B-B14F-4D97-AF65-F5344CB8AC3E}">
        <p14:creationId xmlns:p14="http://schemas.microsoft.com/office/powerpoint/2010/main" val="308844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9" name="Rectangle 9"/>
          <p:cNvSpPr>
            <a:spLocks noGrp="1" noChangeArrowheads="1"/>
          </p:cNvSpPr>
          <p:nvPr>
            <p:ph type="sldNum" sz="quarter" idx="12"/>
          </p:nvPr>
        </p:nvSpPr>
        <p:spPr>
          <a:ln/>
        </p:spPr>
        <p:txBody>
          <a:bodyPr/>
          <a:lstStyle>
            <a:lvl1pPr>
              <a:defRPr/>
            </a:lvl1pPr>
          </a:lstStyle>
          <a:p>
            <a:fld id="{0D5C2894-466F-4C5C-8886-C00081BB0034}" type="slidenum">
              <a:rPr lang="en-US" altLang="en-US"/>
              <a:pPr/>
              <a:t>‹#›</a:t>
            </a:fld>
            <a:endParaRPr lang="en-US" altLang="en-US"/>
          </a:p>
        </p:txBody>
      </p:sp>
    </p:spTree>
    <p:extLst>
      <p:ext uri="{BB962C8B-B14F-4D97-AF65-F5344CB8AC3E}">
        <p14:creationId xmlns:p14="http://schemas.microsoft.com/office/powerpoint/2010/main" val="1892761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5" name="Rectangle 9"/>
          <p:cNvSpPr>
            <a:spLocks noGrp="1" noChangeArrowheads="1"/>
          </p:cNvSpPr>
          <p:nvPr>
            <p:ph type="sldNum" sz="quarter" idx="12"/>
          </p:nvPr>
        </p:nvSpPr>
        <p:spPr>
          <a:ln/>
        </p:spPr>
        <p:txBody>
          <a:bodyPr/>
          <a:lstStyle>
            <a:lvl1pPr>
              <a:defRPr/>
            </a:lvl1pPr>
          </a:lstStyle>
          <a:p>
            <a:fld id="{9DA55EB5-9A0B-4617-94D2-87F01F7A9B51}" type="slidenum">
              <a:rPr lang="en-US" altLang="en-US"/>
              <a:pPr/>
              <a:t>‹#›</a:t>
            </a:fld>
            <a:endParaRPr lang="en-US" altLang="en-US"/>
          </a:p>
        </p:txBody>
      </p:sp>
    </p:spTree>
    <p:extLst>
      <p:ext uri="{BB962C8B-B14F-4D97-AF65-F5344CB8AC3E}">
        <p14:creationId xmlns:p14="http://schemas.microsoft.com/office/powerpoint/2010/main" val="31006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4" name="Rectangle 9"/>
          <p:cNvSpPr>
            <a:spLocks noGrp="1" noChangeArrowheads="1"/>
          </p:cNvSpPr>
          <p:nvPr>
            <p:ph type="sldNum" sz="quarter" idx="12"/>
          </p:nvPr>
        </p:nvSpPr>
        <p:spPr>
          <a:ln/>
        </p:spPr>
        <p:txBody>
          <a:bodyPr/>
          <a:lstStyle>
            <a:lvl1pPr>
              <a:defRPr/>
            </a:lvl1pPr>
          </a:lstStyle>
          <a:p>
            <a:fld id="{940D5B9C-A28D-4199-AB40-1CB137EB202C}" type="slidenum">
              <a:rPr lang="en-US" altLang="en-US"/>
              <a:pPr/>
              <a:t>‹#›</a:t>
            </a:fld>
            <a:endParaRPr lang="en-US" altLang="en-US"/>
          </a:p>
        </p:txBody>
      </p:sp>
    </p:spTree>
    <p:extLst>
      <p:ext uri="{BB962C8B-B14F-4D97-AF65-F5344CB8AC3E}">
        <p14:creationId xmlns:p14="http://schemas.microsoft.com/office/powerpoint/2010/main" val="68531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7" name="Rectangle 9"/>
          <p:cNvSpPr>
            <a:spLocks noGrp="1" noChangeArrowheads="1"/>
          </p:cNvSpPr>
          <p:nvPr>
            <p:ph type="sldNum" sz="quarter" idx="12"/>
          </p:nvPr>
        </p:nvSpPr>
        <p:spPr>
          <a:ln/>
        </p:spPr>
        <p:txBody>
          <a:bodyPr/>
          <a:lstStyle>
            <a:lvl1pPr>
              <a:defRPr/>
            </a:lvl1pPr>
          </a:lstStyle>
          <a:p>
            <a:fld id="{01AFDEA2-3E3E-4CBC-99F1-05A0E7757CA0}" type="slidenum">
              <a:rPr lang="en-US" altLang="en-US"/>
              <a:pPr/>
              <a:t>‹#›</a:t>
            </a:fld>
            <a:endParaRPr lang="en-US" altLang="en-US"/>
          </a:p>
        </p:txBody>
      </p:sp>
    </p:spTree>
    <p:extLst>
      <p:ext uri="{BB962C8B-B14F-4D97-AF65-F5344CB8AC3E}">
        <p14:creationId xmlns:p14="http://schemas.microsoft.com/office/powerpoint/2010/main" val="257849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7" name="Rectangle 9"/>
          <p:cNvSpPr>
            <a:spLocks noGrp="1" noChangeArrowheads="1"/>
          </p:cNvSpPr>
          <p:nvPr>
            <p:ph type="sldNum" sz="quarter" idx="12"/>
          </p:nvPr>
        </p:nvSpPr>
        <p:spPr>
          <a:ln/>
        </p:spPr>
        <p:txBody>
          <a:bodyPr/>
          <a:lstStyle>
            <a:lvl1pPr>
              <a:defRPr/>
            </a:lvl1pPr>
          </a:lstStyle>
          <a:p>
            <a:fld id="{7876CD4C-9F93-4720-BC57-3FBC2CD10F49}" type="slidenum">
              <a:rPr lang="en-US" altLang="en-US"/>
              <a:pPr/>
              <a:t>‹#›</a:t>
            </a:fld>
            <a:endParaRPr lang="en-US" altLang="en-US"/>
          </a:p>
        </p:txBody>
      </p:sp>
    </p:spTree>
    <p:extLst>
      <p:ext uri="{BB962C8B-B14F-4D97-AF65-F5344CB8AC3E}">
        <p14:creationId xmlns:p14="http://schemas.microsoft.com/office/powerpoint/2010/main" val="193651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6" name="Rectangle 9"/>
          <p:cNvSpPr>
            <a:spLocks noGrp="1" noChangeArrowheads="1"/>
          </p:cNvSpPr>
          <p:nvPr>
            <p:ph type="sldNum" sz="quarter" idx="12"/>
          </p:nvPr>
        </p:nvSpPr>
        <p:spPr>
          <a:ln/>
        </p:spPr>
        <p:txBody>
          <a:bodyPr/>
          <a:lstStyle>
            <a:lvl1pPr>
              <a:defRPr/>
            </a:lvl1pPr>
          </a:lstStyle>
          <a:p>
            <a:fld id="{38DBA35A-9365-4D06-A9CF-B5E10062F609}" type="slidenum">
              <a:rPr lang="en-US" altLang="en-US"/>
              <a:pPr/>
              <a:t>‹#›</a:t>
            </a:fld>
            <a:endParaRPr lang="en-US" altLang="en-US"/>
          </a:p>
        </p:txBody>
      </p:sp>
    </p:spTree>
    <p:extLst>
      <p:ext uri="{BB962C8B-B14F-4D97-AF65-F5344CB8AC3E}">
        <p14:creationId xmlns:p14="http://schemas.microsoft.com/office/powerpoint/2010/main" val="2651970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6088" y="722313"/>
            <a:ext cx="21590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7500" y="722313"/>
            <a:ext cx="6326188"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r>
              <a:rPr lang="en-US"/>
              <a:t>4</a:t>
            </a:r>
          </a:p>
        </p:txBody>
      </p:sp>
      <p:sp>
        <p:nvSpPr>
          <p:cNvPr id="6" name="Rectangle 9"/>
          <p:cNvSpPr>
            <a:spLocks noGrp="1" noChangeArrowheads="1"/>
          </p:cNvSpPr>
          <p:nvPr>
            <p:ph type="sldNum" sz="quarter" idx="12"/>
          </p:nvPr>
        </p:nvSpPr>
        <p:spPr>
          <a:ln/>
        </p:spPr>
        <p:txBody>
          <a:bodyPr/>
          <a:lstStyle>
            <a:lvl1pPr>
              <a:defRPr/>
            </a:lvl1pPr>
          </a:lstStyle>
          <a:p>
            <a:fld id="{A5EDA660-4051-4E95-9BB2-186842308474}" type="slidenum">
              <a:rPr lang="en-US" altLang="en-US"/>
              <a:pPr/>
              <a:t>‹#›</a:t>
            </a:fld>
            <a:endParaRPr lang="en-US" altLang="en-US"/>
          </a:p>
        </p:txBody>
      </p:sp>
    </p:spTree>
    <p:extLst>
      <p:ext uri="{BB962C8B-B14F-4D97-AF65-F5344CB8AC3E}">
        <p14:creationId xmlns:p14="http://schemas.microsoft.com/office/powerpoint/2010/main" val="231771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path path="rect">
            <a:fillToRect r="100000" b="100000"/>
          </a:path>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7938" y="1636713"/>
            <a:ext cx="9148763" cy="4618037"/>
            <a:chOff x="-5" y="1031"/>
            <a:chExt cx="5763" cy="2909"/>
          </a:xfrm>
        </p:grpSpPr>
        <p:pic>
          <p:nvPicPr>
            <p:cNvPr id="1032" name="Picture 3" descr="ARTHSEP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gray">
            <a:xfrm>
              <a:off x="3778" y="3893"/>
              <a:ext cx="1980" cy="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4" descr="Arthsep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 y="1031"/>
              <a:ext cx="2832" cy="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Rectangle 5"/>
          <p:cNvSpPr>
            <a:spLocks noGrp="1" noChangeArrowheads="1"/>
          </p:cNvSpPr>
          <p:nvPr>
            <p:ph type="title"/>
          </p:nvPr>
        </p:nvSpPr>
        <p:spPr bwMode="auto">
          <a:xfrm>
            <a:off x="317500" y="722313"/>
            <a:ext cx="86375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lvl="0"/>
            <a:r>
              <a:rPr lang="en-US" altLang="en-US" smtClean="0"/>
              <a:t>Click to edit Master title style</a:t>
            </a:r>
          </a:p>
        </p:txBody>
      </p:sp>
      <p:sp>
        <p:nvSpPr>
          <p:cNvPr id="1028" name="Rectangle 6"/>
          <p:cNvSpPr>
            <a:spLocks noGrp="1" noChangeArrowheads="1"/>
          </p:cNvSpPr>
          <p:nvPr>
            <p:ph type="body" idx="1"/>
          </p:nvPr>
        </p:nvSpPr>
        <p:spPr bwMode="auto">
          <a:xfrm>
            <a:off x="328613" y="1941513"/>
            <a:ext cx="820896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5303" name="Rectangle 7"/>
          <p:cNvSpPr>
            <a:spLocks noGrp="1" noChangeArrowheads="1"/>
          </p:cNvSpPr>
          <p:nvPr>
            <p:ph type="dt" sz="half" idx="2"/>
          </p:nvPr>
        </p:nvSpPr>
        <p:spPr bwMode="auto">
          <a:xfrm>
            <a:off x="3433763" y="634365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spcBef>
                <a:spcPct val="0"/>
              </a:spcBef>
              <a:buClrTx/>
              <a:buSzTx/>
              <a:buFontTx/>
              <a:buNone/>
              <a:defRPr sz="1400">
                <a:latin typeface="Arial" charset="0"/>
                <a:cs typeface="Times New Roman" charset="0"/>
              </a:defRPr>
            </a:lvl1pPr>
          </a:lstStyle>
          <a:p>
            <a:pPr>
              <a:defRPr/>
            </a:pPr>
            <a:endParaRPr lang="en-US"/>
          </a:p>
        </p:txBody>
      </p:sp>
      <p:sp>
        <p:nvSpPr>
          <p:cNvPr id="55304" name="Rectangle 8"/>
          <p:cNvSpPr>
            <a:spLocks noGrp="1" noChangeArrowheads="1"/>
          </p:cNvSpPr>
          <p:nvPr>
            <p:ph type="ftr" sz="quarter" idx="3"/>
          </p:nvPr>
        </p:nvSpPr>
        <p:spPr bwMode="auto">
          <a:xfrm>
            <a:off x="6108700" y="634365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400">
                <a:latin typeface="Arial" charset="0"/>
                <a:cs typeface="Times New Roman" charset="0"/>
              </a:defRPr>
            </a:lvl1pPr>
          </a:lstStyle>
          <a:p>
            <a:pPr>
              <a:defRPr/>
            </a:pPr>
            <a:r>
              <a:rPr lang="en-US"/>
              <a:t>4</a:t>
            </a:r>
          </a:p>
        </p:txBody>
      </p:sp>
      <p:sp>
        <p:nvSpPr>
          <p:cNvPr id="55305" name="Rectangle 9"/>
          <p:cNvSpPr>
            <a:spLocks noGrp="1" noChangeArrowheads="1"/>
          </p:cNvSpPr>
          <p:nvPr>
            <p:ph type="sldNum" sz="quarter" idx="4"/>
          </p:nvPr>
        </p:nvSpPr>
        <p:spPr bwMode="auto">
          <a:xfrm>
            <a:off x="146050" y="6361113"/>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a:lvl1pPr>
          </a:lstStyle>
          <a:p>
            <a:fld id="{BA806BED-E7CB-4E6D-92EE-CE24ADA2BDC6}"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880"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rgbClr val="CCFF33"/>
        </a:buClr>
        <a:buSzPct val="7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6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rgbClr val="0099CC"/>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7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76.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2.bin"/><Relationship Id="rId9" Type="http://schemas.openxmlformats.org/officeDocument/2006/relationships/image" Target="../media/image16.png"/></Relationships>
</file>

<file path=ppt/slides/_rels/slide6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3.bin"/><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www.generousdisciples.org/"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david.kahn@abc-usa.org" TargetMode="External"/><Relationship Id="rId2" Type="http://schemas.openxmlformats.org/officeDocument/2006/relationships/hyperlink" Target="mailto:genia.clarke@abc-usa.org"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mailto:sarah.pingue@abc-usa.org"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effectLst>
            <a:outerShdw dist="35921" dir="2700000" algn="ctr" rotWithShape="0">
              <a:schemeClr val="bg2"/>
            </a:outerShdw>
          </a:effectLst>
        </p:spPr>
        <p:txBody>
          <a:bodyPr/>
          <a:lstStyle/>
          <a:p>
            <a:pPr eaLnBrk="1" hangingPunct="1"/>
            <a:r>
              <a:rPr lang="en-US" altLang="en-US" sz="3600" b="1" smtClean="0">
                <a:solidFill>
                  <a:srgbClr val="FFFF66"/>
                </a:solidFill>
                <a:cs typeface="Times New Roman" panose="02020603050405020304" pitchFamily="18" charset="0"/>
              </a:rPr>
              <a:t>Key Concepts for Sound Congregational Administration</a:t>
            </a:r>
          </a:p>
        </p:txBody>
      </p:sp>
      <p:sp>
        <p:nvSpPr>
          <p:cNvPr id="98307" name="Rectangle 3"/>
          <p:cNvSpPr>
            <a:spLocks noGrp="1" noChangeArrowheads="1"/>
          </p:cNvSpPr>
          <p:nvPr>
            <p:ph type="subTitle" idx="1"/>
          </p:nvPr>
        </p:nvSpPr>
        <p:spPr>
          <a:xfrm>
            <a:off x="685800" y="3492500"/>
            <a:ext cx="8102600" cy="1752600"/>
          </a:xfrm>
          <a:effectLst>
            <a:outerShdw dist="35921" dir="2700000" algn="ctr" rotWithShape="0">
              <a:schemeClr val="bg2"/>
            </a:outerShdw>
          </a:effectLst>
        </p:spPr>
        <p:txBody>
          <a:bodyPr/>
          <a:lstStyle/>
          <a:p>
            <a:pPr eaLnBrk="1" hangingPunct="1"/>
            <a:r>
              <a:rPr lang="en-US" altLang="en-US" sz="2400" b="1" smtClean="0">
                <a:cs typeface="Times New Roman" panose="02020603050405020304" pitchFamily="18" charset="0"/>
              </a:rPr>
              <a:t>Presented by American Baptist Churches USA (ABCUSA - Office of the General Secretary)</a:t>
            </a:r>
          </a:p>
        </p:txBody>
      </p:sp>
      <p:sp>
        <p:nvSpPr>
          <p:cNvPr id="5124" name="Text Box 5">
            <a:hlinkClick r:id="rId3" action="ppaction://hlinksldjump"/>
          </p:cNvPr>
          <p:cNvSpPr txBox="1">
            <a:spLocks noChangeArrowheads="1"/>
          </p:cNvSpPr>
          <p:nvPr/>
        </p:nvSpPr>
        <p:spPr bwMode="auto">
          <a:xfrm>
            <a:off x="6400800" y="6019800"/>
            <a:ext cx="2743200" cy="333375"/>
          </a:xfrm>
          <a:prstGeom prst="rect">
            <a:avLst/>
          </a:prstGeom>
          <a:solidFill>
            <a:schemeClr val="tx1"/>
          </a:solidFill>
          <a:ln w="28575" algn="ctr">
            <a:solidFill>
              <a:schemeClr val="tx1"/>
            </a:solidFill>
            <a:miter lim="800000"/>
            <a:headEnd/>
            <a:tailEnd/>
          </a:ln>
          <a:effectLst>
            <a:outerShdw dist="71842" dir="2700000" algn="ctr" rotWithShape="0">
              <a:schemeClr val="bg2"/>
            </a:outerShdw>
          </a:effectLst>
        </p:spPr>
        <p:txBody>
          <a:bodyPr>
            <a:spAutoFit/>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Font typeface="Wingdings" panose="05000000000000000000" pitchFamily="2" charset="2"/>
              <a:buNone/>
            </a:pPr>
            <a:r>
              <a:rPr lang="en-US" altLang="en-US" sz="1400" b="1">
                <a:solidFill>
                  <a:srgbClr val="FF3300"/>
                </a:solidFill>
              </a:rPr>
              <a:t>Important Notice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8306"/>
                                        </p:tgtEl>
                                        <p:attrNameLst>
                                          <p:attrName>style.visibility</p:attrName>
                                        </p:attrNameLst>
                                      </p:cBhvr>
                                      <p:to>
                                        <p:strVal val="visible"/>
                                      </p:to>
                                    </p:set>
                                    <p:animEffect transition="in" filter="wipe(right)">
                                      <p:cBhvr>
                                        <p:cTn id="7" dur="500"/>
                                        <p:tgtEl>
                                          <p:spTgt spid="98306"/>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8307">
                                            <p:txEl>
                                              <p:pRg st="0" end="0"/>
                                            </p:txEl>
                                          </p:spTgt>
                                        </p:tgtEl>
                                        <p:attrNameLst>
                                          <p:attrName>style.visibility</p:attrName>
                                        </p:attrNameLst>
                                      </p:cBhvr>
                                      <p:to>
                                        <p:strVal val="visible"/>
                                      </p:to>
                                    </p:set>
                                    <p:anim calcmode="lin" valueType="num">
                                      <p:cBhvr additive="base">
                                        <p:cTn id="11" dur="5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830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autoUpdateAnimBg="0"/>
      <p:bldP spid="98307"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noChangeArrowheads="1"/>
          </p:cNvSpPr>
          <p:nvPr>
            <p:ph idx="1"/>
          </p:nvPr>
        </p:nvSpPr>
        <p:spPr>
          <a:xfrm>
            <a:off x="146050" y="5257800"/>
            <a:ext cx="8616950" cy="969963"/>
          </a:xfrm>
        </p:spPr>
        <p:txBody>
          <a:bodyPr/>
          <a:lstStyle/>
          <a:p>
            <a:pPr marL="0" indent="0">
              <a:buFont typeface="Wingdings" panose="05000000000000000000" pitchFamily="2" charset="2"/>
              <a:buNone/>
            </a:pPr>
            <a:r>
              <a:rPr lang="en-US" altLang="en-US" sz="1400" smtClean="0"/>
              <a:t>              Alan Musoke	                   David Kahn	    James Tran           Genia Clarke-Lemonius</a:t>
            </a:r>
          </a:p>
          <a:p>
            <a:pPr marL="0" indent="0">
              <a:buFont typeface="Wingdings" panose="05000000000000000000" pitchFamily="2" charset="2"/>
              <a:buNone/>
            </a:pPr>
            <a:r>
              <a:rPr lang="en-US" altLang="en-US" sz="1400" smtClean="0"/>
              <a:t>Associate General Secretary    Accounting Manager 	Senior Accountant       Mission Fund Accountant </a:t>
            </a:r>
          </a:p>
          <a:p>
            <a:pPr marL="0" indent="0">
              <a:buFont typeface="Wingdings" panose="05000000000000000000" pitchFamily="2" charset="2"/>
              <a:buNone/>
            </a:pPr>
            <a:r>
              <a:rPr lang="en-US" altLang="en-US" sz="1400" smtClean="0"/>
              <a:t> for Finance/CFO/Treasurer</a:t>
            </a:r>
          </a:p>
          <a:p>
            <a:pPr marL="0" indent="0">
              <a:buFont typeface="Wingdings" panose="05000000000000000000" pitchFamily="2" charset="2"/>
              <a:buNone/>
            </a:pPr>
            <a:r>
              <a:rPr lang="en-US" altLang="en-US" sz="1400" smtClean="0"/>
              <a:t> </a:t>
            </a:r>
          </a:p>
        </p:txBody>
      </p:sp>
      <p:sp>
        <p:nvSpPr>
          <p:cNvPr id="7171"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12C57CA9-BE56-4A2D-BC71-9846896AC6E1}" type="slidenum">
              <a:rPr lang="en-US" altLang="en-US" sz="2400"/>
              <a:pPr>
                <a:spcBef>
                  <a:spcPct val="0"/>
                </a:spcBef>
                <a:buClrTx/>
                <a:buSzTx/>
                <a:buFontTx/>
                <a:buNone/>
              </a:pPr>
              <a:t>2</a:t>
            </a:fld>
            <a:endParaRPr lang="en-US" altLang="en-US" sz="2400"/>
          </a:p>
        </p:txBody>
      </p:sp>
      <p:pic>
        <p:nvPicPr>
          <p:cNvPr id="717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649538"/>
            <a:ext cx="1747838"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8675" y="2649538"/>
            <a:ext cx="13049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13550" y="2646363"/>
            <a:ext cx="1504950"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7575" y="2649538"/>
            <a:ext cx="1709738"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5"/>
          <p:cNvSpPr>
            <a:spLocks noGrp="1" noChangeArrowheads="1"/>
          </p:cNvSpPr>
          <p:nvPr>
            <p:ph type="title"/>
          </p:nvPr>
        </p:nvSpPr>
        <p:spPr>
          <a:xfrm>
            <a:off x="42863" y="293688"/>
            <a:ext cx="9055100" cy="1190625"/>
          </a:xfrm>
          <a:effectLst>
            <a:outerShdw dist="35921" dir="2700000" algn="ctr" rotWithShape="0">
              <a:schemeClr val="bg2"/>
            </a:outerShdw>
          </a:effectLst>
        </p:spPr>
        <p:txBody>
          <a:bodyPr/>
          <a:lstStyle/>
          <a:p>
            <a:pPr eaLnBrk="1" hangingPunct="1"/>
            <a:r>
              <a:rPr lang="en-US" altLang="en-US" sz="3600" smtClean="0">
                <a:solidFill>
                  <a:srgbClr val="FFFF66"/>
                </a:solidFill>
              </a:rPr>
              <a:t>Why is sound congregational administration critical to the pastor’s ministry?</a:t>
            </a:r>
          </a:p>
        </p:txBody>
      </p:sp>
      <p:sp>
        <p:nvSpPr>
          <p:cNvPr id="3078" name="Rectangle 6"/>
          <p:cNvSpPr>
            <a:spLocks noGrp="1" noChangeArrowheads="1"/>
          </p:cNvSpPr>
          <p:nvPr>
            <p:ph type="body" idx="1"/>
          </p:nvPr>
        </p:nvSpPr>
        <p:spPr>
          <a:xfrm>
            <a:off x="327025" y="1941513"/>
            <a:ext cx="8742363" cy="4114800"/>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i="1" smtClean="0">
                <a:solidFill>
                  <a:srgbClr val="CCFFCC"/>
                </a:solidFill>
              </a:rPr>
              <a:t>“Whatever you do, do all things</a:t>
            </a:r>
          </a:p>
          <a:p>
            <a:pPr eaLnBrk="1" hangingPunct="1">
              <a:lnSpc>
                <a:spcPct val="90000"/>
              </a:lnSpc>
              <a:buFont typeface="Wingdings" panose="05000000000000000000" pitchFamily="2" charset="2"/>
              <a:buNone/>
            </a:pPr>
            <a:r>
              <a:rPr lang="en-US" altLang="en-US" i="1" smtClean="0">
                <a:solidFill>
                  <a:srgbClr val="CCFFCC"/>
                </a:solidFill>
              </a:rPr>
              <a:t> to the glory of God”</a:t>
            </a:r>
          </a:p>
          <a:p>
            <a:pPr eaLnBrk="1" hangingPunct="1">
              <a:lnSpc>
                <a:spcPct val="90000"/>
              </a:lnSpc>
              <a:buFont typeface="Wingdings" panose="05000000000000000000" pitchFamily="2" charset="2"/>
              <a:buNone/>
            </a:pPr>
            <a:r>
              <a:rPr lang="en-US" altLang="en-US" i="1" smtClean="0">
                <a:solidFill>
                  <a:srgbClr val="CCFFCC"/>
                </a:solidFill>
              </a:rPr>
              <a:t>						I Corinthians 10:31</a:t>
            </a:r>
          </a:p>
          <a:p>
            <a:pPr eaLnBrk="1" hangingPunct="1">
              <a:lnSpc>
                <a:spcPct val="90000"/>
              </a:lnSpc>
            </a:pPr>
            <a:r>
              <a:rPr lang="en-US" altLang="en-US" smtClean="0"/>
              <a:t>Chief steward</a:t>
            </a:r>
          </a:p>
          <a:p>
            <a:pPr eaLnBrk="1" hangingPunct="1">
              <a:lnSpc>
                <a:spcPct val="90000"/>
              </a:lnSpc>
            </a:pPr>
            <a:r>
              <a:rPr lang="en-US" altLang="en-US" smtClean="0"/>
              <a:t>Reputation of the church must be protected to maintain our witness</a:t>
            </a:r>
          </a:p>
          <a:p>
            <a:pPr eaLnBrk="1" hangingPunct="1">
              <a:lnSpc>
                <a:spcPct val="90000"/>
              </a:lnSpc>
            </a:pPr>
            <a:r>
              <a:rPr lang="en-US" altLang="en-US" smtClean="0"/>
              <a:t>Oversight role; don’t need to do it all personally</a:t>
            </a:r>
          </a:p>
        </p:txBody>
      </p:sp>
      <p:sp>
        <p:nvSpPr>
          <p:cNvPr id="819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B331F0C-045A-46B9-B3AB-C3BEF0615B92}" type="slidenum">
              <a:rPr lang="en-US" altLang="en-US" sz="2400"/>
              <a:pPr>
                <a:spcBef>
                  <a:spcPct val="0"/>
                </a:spcBef>
                <a:buClrTx/>
                <a:buSzTx/>
                <a:buFontTx/>
                <a:buNone/>
              </a:pPr>
              <a:t>3</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left)">
                                      <p:cBhvr>
                                        <p:cTn id="7" dur="500"/>
                                        <p:tgtEl>
                                          <p:spTgt spid="307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078">
                                            <p:txEl>
                                              <p:pRg st="0" end="0"/>
                                            </p:txEl>
                                          </p:spTgt>
                                        </p:tgtEl>
                                        <p:attrNameLst>
                                          <p:attrName>style.visibility</p:attrName>
                                        </p:attrNameLst>
                                      </p:cBhvr>
                                      <p:to>
                                        <p:strVal val="visible"/>
                                      </p:to>
                                    </p:set>
                                    <p:animEffect transition="in" filter="wipe(up)">
                                      <p:cBhvr>
                                        <p:cTn id="11" dur="500"/>
                                        <p:tgtEl>
                                          <p:spTgt spid="3078">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78">
                                            <p:txEl>
                                              <p:pRg st="1" end="1"/>
                                            </p:txEl>
                                          </p:spTgt>
                                        </p:tgtEl>
                                        <p:attrNameLst>
                                          <p:attrName>style.visibility</p:attrName>
                                        </p:attrNameLst>
                                      </p:cBhvr>
                                      <p:to>
                                        <p:strVal val="visible"/>
                                      </p:to>
                                    </p:set>
                                    <p:animEffect transition="in" filter="wipe(up)">
                                      <p:cBhvr>
                                        <p:cTn id="15" dur="500"/>
                                        <p:tgtEl>
                                          <p:spTgt spid="3078">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wipe(up)">
                                      <p:cBhvr>
                                        <p:cTn id="19" dur="500"/>
                                        <p:tgtEl>
                                          <p:spTgt spid="3078">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078">
                                            <p:txEl>
                                              <p:pRg st="3" end="3"/>
                                            </p:txEl>
                                          </p:spTgt>
                                        </p:tgtEl>
                                        <p:attrNameLst>
                                          <p:attrName>style.visibility</p:attrName>
                                        </p:attrNameLst>
                                      </p:cBhvr>
                                      <p:to>
                                        <p:strVal val="visible"/>
                                      </p:to>
                                    </p:set>
                                    <p:animEffect transition="in" filter="wipe(up)">
                                      <p:cBhvr>
                                        <p:cTn id="23" dur="500"/>
                                        <p:tgtEl>
                                          <p:spTgt spid="3078">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78">
                                            <p:txEl>
                                              <p:pRg st="4" end="4"/>
                                            </p:txEl>
                                          </p:spTgt>
                                        </p:tgtEl>
                                        <p:attrNameLst>
                                          <p:attrName>style.visibility</p:attrName>
                                        </p:attrNameLst>
                                      </p:cBhvr>
                                      <p:to>
                                        <p:strVal val="visible"/>
                                      </p:to>
                                    </p:set>
                                    <p:animEffect transition="in" filter="wipe(up)">
                                      <p:cBhvr>
                                        <p:cTn id="27" dur="500"/>
                                        <p:tgtEl>
                                          <p:spTgt spid="3078">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078">
                                            <p:txEl>
                                              <p:pRg st="5" end="5"/>
                                            </p:txEl>
                                          </p:spTgt>
                                        </p:tgtEl>
                                        <p:attrNameLst>
                                          <p:attrName>style.visibility</p:attrName>
                                        </p:attrNameLst>
                                      </p:cBhvr>
                                      <p:to>
                                        <p:strVal val="visible"/>
                                      </p:to>
                                    </p:set>
                                    <p:animEffect transition="in" filter="wipe(up)">
                                      <p:cBhvr>
                                        <p:cTn id="31" dur="500"/>
                                        <p:tgtEl>
                                          <p:spTgt spid="30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utoUpdateAnimBg="0"/>
      <p:bldP spid="3078"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93700" y="122238"/>
            <a:ext cx="8339138" cy="1554162"/>
          </a:xfrm>
          <a:effectLst>
            <a:outerShdw dist="35921" dir="2700000" algn="ctr" rotWithShape="0">
              <a:schemeClr val="bg2"/>
            </a:outerShdw>
          </a:effectLst>
        </p:spPr>
        <p:txBody>
          <a:bodyPr/>
          <a:lstStyle/>
          <a:p>
            <a:pPr eaLnBrk="1" hangingPunct="1"/>
            <a:r>
              <a:rPr lang="en-US" altLang="en-US" sz="3200" smtClean="0">
                <a:solidFill>
                  <a:srgbClr val="FFFF66"/>
                </a:solidFill>
              </a:rPr>
              <a:t>Why is sound congregational administration critical to the ministry of Board of Trustees and other fiduciaries?*</a:t>
            </a:r>
          </a:p>
        </p:txBody>
      </p:sp>
      <p:sp>
        <p:nvSpPr>
          <p:cNvPr id="135171" name="Rectangle 3"/>
          <p:cNvSpPr>
            <a:spLocks noGrp="1" noChangeArrowheads="1"/>
          </p:cNvSpPr>
          <p:nvPr>
            <p:ph type="body" idx="1"/>
          </p:nvPr>
        </p:nvSpPr>
        <p:spPr>
          <a:xfrm>
            <a:off x="327025" y="1941513"/>
            <a:ext cx="8742363" cy="4687887"/>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i="1" smtClean="0">
                <a:solidFill>
                  <a:srgbClr val="CCFFCC"/>
                </a:solidFill>
              </a:rPr>
              <a:t>“Whatever you do, do all things</a:t>
            </a:r>
          </a:p>
          <a:p>
            <a:pPr eaLnBrk="1" hangingPunct="1">
              <a:lnSpc>
                <a:spcPct val="90000"/>
              </a:lnSpc>
              <a:buFont typeface="Wingdings" panose="05000000000000000000" pitchFamily="2" charset="2"/>
              <a:buNone/>
            </a:pPr>
            <a:r>
              <a:rPr lang="en-US" altLang="en-US" i="1" smtClean="0">
                <a:solidFill>
                  <a:srgbClr val="CCFFCC"/>
                </a:solidFill>
              </a:rPr>
              <a:t> to the glory of God”</a:t>
            </a:r>
          </a:p>
          <a:p>
            <a:pPr eaLnBrk="1" hangingPunct="1">
              <a:lnSpc>
                <a:spcPct val="90000"/>
              </a:lnSpc>
              <a:buFont typeface="Wingdings" panose="05000000000000000000" pitchFamily="2" charset="2"/>
              <a:buNone/>
            </a:pPr>
            <a:r>
              <a:rPr lang="en-US" altLang="en-US" i="1" smtClean="0">
                <a:solidFill>
                  <a:srgbClr val="CCFFCC"/>
                </a:solidFill>
              </a:rPr>
              <a:t>						I Corinthians 10:31</a:t>
            </a:r>
          </a:p>
          <a:p>
            <a:pPr eaLnBrk="1" hangingPunct="1">
              <a:lnSpc>
                <a:spcPct val="90000"/>
              </a:lnSpc>
            </a:pPr>
            <a:r>
              <a:rPr lang="en-US" altLang="en-US" smtClean="0"/>
              <a:t>Trustees are fiduciaries of church assets</a:t>
            </a:r>
          </a:p>
          <a:p>
            <a:pPr eaLnBrk="1" hangingPunct="1">
              <a:lnSpc>
                <a:spcPct val="90000"/>
              </a:lnSpc>
            </a:pPr>
            <a:r>
              <a:rPr lang="en-US" altLang="en-US" smtClean="0"/>
              <a:t>Must maintain a higher standard of care because they are responsible for someone else’s money</a:t>
            </a:r>
          </a:p>
          <a:p>
            <a:pPr eaLnBrk="1" hangingPunct="1">
              <a:lnSpc>
                <a:spcPct val="90000"/>
              </a:lnSpc>
            </a:pPr>
            <a:r>
              <a:rPr lang="en-US" altLang="en-US" smtClean="0"/>
              <a:t>Not their own resources</a:t>
            </a:r>
          </a:p>
          <a:p>
            <a:pPr eaLnBrk="1" hangingPunct="1">
              <a:lnSpc>
                <a:spcPct val="90000"/>
              </a:lnSpc>
            </a:pPr>
            <a:r>
              <a:rPr lang="en-US" altLang="en-US" smtClean="0"/>
              <a:t>Other church fiduciaries like treasurers</a:t>
            </a:r>
          </a:p>
          <a:p>
            <a:pPr eaLnBrk="1" hangingPunct="1">
              <a:lnSpc>
                <a:spcPct val="90000"/>
              </a:lnSpc>
              <a:buFontTx/>
              <a:buChar char="•"/>
            </a:pPr>
            <a:endParaRPr lang="en-US" altLang="en-US" smtClean="0"/>
          </a:p>
        </p:txBody>
      </p:sp>
      <p:sp>
        <p:nvSpPr>
          <p:cNvPr id="922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85A3ACCE-D9B3-4752-B300-A6C1D3BA0ACF}" type="slidenum">
              <a:rPr lang="en-US" altLang="en-US" sz="2400"/>
              <a:pPr>
                <a:spcBef>
                  <a:spcPct val="0"/>
                </a:spcBef>
                <a:buClrTx/>
                <a:buSzTx/>
                <a:buFontTx/>
                <a:buNone/>
              </a:pPr>
              <a:t>4</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5170"/>
                                        </p:tgtEl>
                                        <p:attrNameLst>
                                          <p:attrName>style.visibility</p:attrName>
                                        </p:attrNameLst>
                                      </p:cBhvr>
                                      <p:to>
                                        <p:strVal val="visible"/>
                                      </p:to>
                                    </p:set>
                                    <p:animEffect transition="in" filter="wipe(left)">
                                      <p:cBhvr>
                                        <p:cTn id="7" dur="500"/>
                                        <p:tgtEl>
                                          <p:spTgt spid="13517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5171">
                                            <p:txEl>
                                              <p:pRg st="0" end="0"/>
                                            </p:txEl>
                                          </p:spTgt>
                                        </p:tgtEl>
                                        <p:attrNameLst>
                                          <p:attrName>style.visibility</p:attrName>
                                        </p:attrNameLst>
                                      </p:cBhvr>
                                      <p:to>
                                        <p:strVal val="visible"/>
                                      </p:to>
                                    </p:set>
                                    <p:animEffect transition="in" filter="wipe(up)">
                                      <p:cBhvr>
                                        <p:cTn id="11" dur="500"/>
                                        <p:tgtEl>
                                          <p:spTgt spid="135171">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5171">
                                            <p:txEl>
                                              <p:pRg st="1" end="1"/>
                                            </p:txEl>
                                          </p:spTgt>
                                        </p:tgtEl>
                                        <p:attrNameLst>
                                          <p:attrName>style.visibility</p:attrName>
                                        </p:attrNameLst>
                                      </p:cBhvr>
                                      <p:to>
                                        <p:strVal val="visible"/>
                                      </p:to>
                                    </p:set>
                                    <p:animEffect transition="in" filter="wipe(up)">
                                      <p:cBhvr>
                                        <p:cTn id="15" dur="500"/>
                                        <p:tgtEl>
                                          <p:spTgt spid="135171">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5171">
                                            <p:txEl>
                                              <p:pRg st="2" end="2"/>
                                            </p:txEl>
                                          </p:spTgt>
                                        </p:tgtEl>
                                        <p:attrNameLst>
                                          <p:attrName>style.visibility</p:attrName>
                                        </p:attrNameLst>
                                      </p:cBhvr>
                                      <p:to>
                                        <p:strVal val="visible"/>
                                      </p:to>
                                    </p:set>
                                    <p:animEffect transition="in" filter="wipe(up)">
                                      <p:cBhvr>
                                        <p:cTn id="19" dur="500"/>
                                        <p:tgtEl>
                                          <p:spTgt spid="135171">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5171">
                                            <p:txEl>
                                              <p:pRg st="3" end="3"/>
                                            </p:txEl>
                                          </p:spTgt>
                                        </p:tgtEl>
                                        <p:attrNameLst>
                                          <p:attrName>style.visibility</p:attrName>
                                        </p:attrNameLst>
                                      </p:cBhvr>
                                      <p:to>
                                        <p:strVal val="visible"/>
                                      </p:to>
                                    </p:set>
                                    <p:animEffect transition="in" filter="wipe(up)">
                                      <p:cBhvr>
                                        <p:cTn id="23" dur="500"/>
                                        <p:tgtEl>
                                          <p:spTgt spid="135171">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5171">
                                            <p:txEl>
                                              <p:pRg st="4" end="4"/>
                                            </p:txEl>
                                          </p:spTgt>
                                        </p:tgtEl>
                                        <p:attrNameLst>
                                          <p:attrName>style.visibility</p:attrName>
                                        </p:attrNameLst>
                                      </p:cBhvr>
                                      <p:to>
                                        <p:strVal val="visible"/>
                                      </p:to>
                                    </p:set>
                                    <p:animEffect transition="in" filter="wipe(up)">
                                      <p:cBhvr>
                                        <p:cTn id="27" dur="500"/>
                                        <p:tgtEl>
                                          <p:spTgt spid="135171">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35171">
                                            <p:txEl>
                                              <p:pRg st="5" end="5"/>
                                            </p:txEl>
                                          </p:spTgt>
                                        </p:tgtEl>
                                        <p:attrNameLst>
                                          <p:attrName>style.visibility</p:attrName>
                                        </p:attrNameLst>
                                      </p:cBhvr>
                                      <p:to>
                                        <p:strVal val="visible"/>
                                      </p:to>
                                    </p:set>
                                    <p:animEffect transition="in" filter="wipe(up)">
                                      <p:cBhvr>
                                        <p:cTn id="31" dur="500"/>
                                        <p:tgtEl>
                                          <p:spTgt spid="135171">
                                            <p:txEl>
                                              <p:pRg st="5" end="5"/>
                                            </p:txEl>
                                          </p:spTgt>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35171">
                                            <p:txEl>
                                              <p:pRg st="6" end="6"/>
                                            </p:txEl>
                                          </p:spTgt>
                                        </p:tgtEl>
                                        <p:attrNameLst>
                                          <p:attrName>style.visibility</p:attrName>
                                        </p:attrNameLst>
                                      </p:cBhvr>
                                      <p:to>
                                        <p:strVal val="visible"/>
                                      </p:to>
                                    </p:set>
                                    <p:animEffect transition="in" filter="wipe(up)">
                                      <p:cBhvr>
                                        <p:cTn id="35" dur="500"/>
                                        <p:tgtEl>
                                          <p:spTgt spid="135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autoUpdateAnimBg="0"/>
      <p:bldP spid="135171"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Topics</a:t>
            </a:r>
          </a:p>
        </p:txBody>
      </p:sp>
      <p:sp>
        <p:nvSpPr>
          <p:cNvPr id="117763"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r>
              <a:rPr lang="en-US" altLang="en-US" smtClean="0"/>
              <a:t>Local Church Incorporation</a:t>
            </a:r>
          </a:p>
          <a:p>
            <a:pPr eaLnBrk="1" hangingPunct="1"/>
            <a:r>
              <a:rPr lang="en-US" altLang="en-US" smtClean="0"/>
              <a:t>Federal Tax Exemption Status</a:t>
            </a:r>
          </a:p>
          <a:p>
            <a:pPr eaLnBrk="1" hangingPunct="1"/>
            <a:r>
              <a:rPr lang="en-US" altLang="en-US" smtClean="0"/>
              <a:t>Sales Tax Exemption</a:t>
            </a:r>
          </a:p>
          <a:p>
            <a:pPr eaLnBrk="1" hangingPunct="1"/>
            <a:r>
              <a:rPr lang="en-US" altLang="en-US" smtClean="0"/>
              <a:t>Form 990</a:t>
            </a:r>
          </a:p>
          <a:p>
            <a:pPr eaLnBrk="1" hangingPunct="1"/>
            <a:r>
              <a:rPr lang="en-US" altLang="en-US" smtClean="0"/>
              <a:t>Church Recognition of Charitable Gifts</a:t>
            </a:r>
          </a:p>
          <a:p>
            <a:pPr eaLnBrk="1" hangingPunct="1"/>
            <a:r>
              <a:rPr lang="en-US" altLang="en-US" smtClean="0"/>
              <a:t>Internal Accounting Controls</a:t>
            </a:r>
          </a:p>
          <a:p>
            <a:pPr eaLnBrk="1" hangingPunct="1"/>
            <a:r>
              <a:rPr lang="en-US" altLang="en-US" smtClean="0"/>
              <a:t>Basic Financial Oversight</a:t>
            </a:r>
          </a:p>
        </p:txBody>
      </p:sp>
      <p:sp>
        <p:nvSpPr>
          <p:cNvPr id="1024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11C2AF2A-00EE-40C5-BFEF-1BC4BD7639B6}" type="slidenum">
              <a:rPr lang="en-US" altLang="en-US" sz="2400"/>
              <a:pPr>
                <a:spcBef>
                  <a:spcPct val="0"/>
                </a:spcBef>
                <a:buClrTx/>
                <a:buSzTx/>
                <a:buFontTx/>
                <a:buNone/>
              </a:pPr>
              <a:t>5</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7762"/>
                                        </p:tgtEl>
                                        <p:attrNameLst>
                                          <p:attrName>style.visibility</p:attrName>
                                        </p:attrNameLst>
                                      </p:cBhvr>
                                      <p:to>
                                        <p:strVal val="visible"/>
                                      </p:to>
                                    </p:set>
                                    <p:animEffect transition="in" filter="wipe(left)">
                                      <p:cBhvr>
                                        <p:cTn id="7" dur="500"/>
                                        <p:tgtEl>
                                          <p:spTgt spid="11776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7763">
                                            <p:txEl>
                                              <p:pRg st="0" end="0"/>
                                            </p:txEl>
                                          </p:spTgt>
                                        </p:tgtEl>
                                        <p:attrNameLst>
                                          <p:attrName>style.visibility</p:attrName>
                                        </p:attrNameLst>
                                      </p:cBhvr>
                                      <p:to>
                                        <p:strVal val="visible"/>
                                      </p:to>
                                    </p:set>
                                    <p:animEffect transition="in" filter="wipe(up)">
                                      <p:cBhvr>
                                        <p:cTn id="11" dur="500"/>
                                        <p:tgtEl>
                                          <p:spTgt spid="117763">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7763">
                                            <p:txEl>
                                              <p:pRg st="1" end="1"/>
                                            </p:txEl>
                                          </p:spTgt>
                                        </p:tgtEl>
                                        <p:attrNameLst>
                                          <p:attrName>style.visibility</p:attrName>
                                        </p:attrNameLst>
                                      </p:cBhvr>
                                      <p:to>
                                        <p:strVal val="visible"/>
                                      </p:to>
                                    </p:set>
                                    <p:animEffect transition="in" filter="wipe(up)">
                                      <p:cBhvr>
                                        <p:cTn id="15" dur="500"/>
                                        <p:tgtEl>
                                          <p:spTgt spid="117763">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7763">
                                            <p:txEl>
                                              <p:pRg st="2" end="2"/>
                                            </p:txEl>
                                          </p:spTgt>
                                        </p:tgtEl>
                                        <p:attrNameLst>
                                          <p:attrName>style.visibility</p:attrName>
                                        </p:attrNameLst>
                                      </p:cBhvr>
                                      <p:to>
                                        <p:strVal val="visible"/>
                                      </p:to>
                                    </p:set>
                                    <p:animEffect transition="in" filter="wipe(up)">
                                      <p:cBhvr>
                                        <p:cTn id="19" dur="500"/>
                                        <p:tgtEl>
                                          <p:spTgt spid="117763">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7763">
                                            <p:txEl>
                                              <p:pRg st="3" end="3"/>
                                            </p:txEl>
                                          </p:spTgt>
                                        </p:tgtEl>
                                        <p:attrNameLst>
                                          <p:attrName>style.visibility</p:attrName>
                                        </p:attrNameLst>
                                      </p:cBhvr>
                                      <p:to>
                                        <p:strVal val="visible"/>
                                      </p:to>
                                    </p:set>
                                    <p:animEffect transition="in" filter="wipe(up)">
                                      <p:cBhvr>
                                        <p:cTn id="23" dur="500"/>
                                        <p:tgtEl>
                                          <p:spTgt spid="117763">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7763">
                                            <p:txEl>
                                              <p:pRg st="4" end="4"/>
                                            </p:txEl>
                                          </p:spTgt>
                                        </p:tgtEl>
                                        <p:attrNameLst>
                                          <p:attrName>style.visibility</p:attrName>
                                        </p:attrNameLst>
                                      </p:cBhvr>
                                      <p:to>
                                        <p:strVal val="visible"/>
                                      </p:to>
                                    </p:set>
                                    <p:animEffect transition="in" filter="wipe(up)">
                                      <p:cBhvr>
                                        <p:cTn id="27" dur="500"/>
                                        <p:tgtEl>
                                          <p:spTgt spid="117763">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17763">
                                            <p:txEl>
                                              <p:pRg st="5" end="5"/>
                                            </p:txEl>
                                          </p:spTgt>
                                        </p:tgtEl>
                                        <p:attrNameLst>
                                          <p:attrName>style.visibility</p:attrName>
                                        </p:attrNameLst>
                                      </p:cBhvr>
                                      <p:to>
                                        <p:strVal val="visible"/>
                                      </p:to>
                                    </p:set>
                                    <p:animEffect transition="in" filter="wipe(up)">
                                      <p:cBhvr>
                                        <p:cTn id="31" dur="500"/>
                                        <p:tgtEl>
                                          <p:spTgt spid="117763">
                                            <p:txEl>
                                              <p:pRg st="5" end="5"/>
                                            </p:txEl>
                                          </p:spTgt>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17763">
                                            <p:txEl>
                                              <p:pRg st="6" end="6"/>
                                            </p:txEl>
                                          </p:spTgt>
                                        </p:tgtEl>
                                        <p:attrNameLst>
                                          <p:attrName>style.visibility</p:attrName>
                                        </p:attrNameLst>
                                      </p:cBhvr>
                                      <p:to>
                                        <p:strVal val="visible"/>
                                      </p:to>
                                    </p:set>
                                    <p:animEffect transition="in" filter="wipe(up)">
                                      <p:cBhvr>
                                        <p:cTn id="35" dur="500"/>
                                        <p:tgtEl>
                                          <p:spTgt spid="1177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autoUpdateAnimBg="0"/>
      <p:bldP spid="117763"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Topics</a:t>
            </a:r>
          </a:p>
        </p:txBody>
      </p:sp>
      <p:sp>
        <p:nvSpPr>
          <p:cNvPr id="118787" name="Rectangle 1027"/>
          <p:cNvSpPr>
            <a:spLocks noGrp="1" noChangeArrowheads="1"/>
          </p:cNvSpPr>
          <p:nvPr>
            <p:ph type="body" idx="1"/>
          </p:nvPr>
        </p:nvSpPr>
        <p:spPr>
          <a:effectLst>
            <a:outerShdw dist="35921" dir="2700000" algn="ctr" rotWithShape="0">
              <a:schemeClr val="bg2"/>
            </a:outerShdw>
          </a:effectLst>
        </p:spPr>
        <p:txBody>
          <a:bodyPr/>
          <a:lstStyle/>
          <a:p>
            <a:pPr eaLnBrk="1" hangingPunct="1">
              <a:lnSpc>
                <a:spcPct val="90000"/>
              </a:lnSpc>
            </a:pPr>
            <a:r>
              <a:rPr lang="en-US" altLang="en-US" sz="2800" smtClean="0">
                <a:cs typeface="Arial" panose="020B0604020202020204" pitchFamily="34" charset="0"/>
              </a:rPr>
              <a:t>Other Key Concepts</a:t>
            </a:r>
          </a:p>
          <a:p>
            <a:pPr lvl="1" eaLnBrk="1" hangingPunct="1">
              <a:lnSpc>
                <a:spcPct val="90000"/>
              </a:lnSpc>
            </a:pPr>
            <a:r>
              <a:rPr lang="en-US" altLang="en-US" sz="2400" smtClean="0">
                <a:cs typeface="Arial" panose="020B0604020202020204" pitchFamily="34" charset="0"/>
              </a:rPr>
              <a:t>Political Support</a:t>
            </a:r>
          </a:p>
          <a:p>
            <a:pPr lvl="1" eaLnBrk="1" hangingPunct="1">
              <a:lnSpc>
                <a:spcPct val="90000"/>
              </a:lnSpc>
            </a:pPr>
            <a:r>
              <a:rPr lang="en-US" altLang="en-US" sz="2400" smtClean="0">
                <a:cs typeface="Arial" panose="020B0604020202020204" pitchFamily="34" charset="0"/>
              </a:rPr>
              <a:t>Church As Employer</a:t>
            </a:r>
          </a:p>
          <a:p>
            <a:pPr lvl="1" eaLnBrk="1" hangingPunct="1">
              <a:lnSpc>
                <a:spcPct val="90000"/>
              </a:lnSpc>
            </a:pPr>
            <a:r>
              <a:rPr lang="en-US" altLang="en-US" sz="2400" smtClean="0">
                <a:cs typeface="Arial" panose="020B0604020202020204" pitchFamily="34" charset="0"/>
              </a:rPr>
              <a:t>Risk Management</a:t>
            </a:r>
          </a:p>
          <a:p>
            <a:pPr lvl="1" eaLnBrk="1" hangingPunct="1">
              <a:lnSpc>
                <a:spcPct val="90000"/>
              </a:lnSpc>
            </a:pPr>
            <a:r>
              <a:rPr lang="en-US" altLang="en-US" sz="2400" smtClean="0">
                <a:cs typeface="Arial" panose="020B0604020202020204" pitchFamily="34" charset="0"/>
              </a:rPr>
              <a:t>Indemnification </a:t>
            </a:r>
          </a:p>
          <a:p>
            <a:pPr lvl="1" eaLnBrk="1" hangingPunct="1">
              <a:lnSpc>
                <a:spcPct val="90000"/>
              </a:lnSpc>
            </a:pPr>
            <a:r>
              <a:rPr lang="en-US" altLang="en-US" sz="2400" smtClean="0">
                <a:cs typeface="Arial" panose="020B0604020202020204" pitchFamily="34" charset="0"/>
              </a:rPr>
              <a:t>Changing Methods of Giving</a:t>
            </a:r>
          </a:p>
          <a:p>
            <a:pPr lvl="1" eaLnBrk="1" hangingPunct="1">
              <a:lnSpc>
                <a:spcPct val="90000"/>
              </a:lnSpc>
            </a:pPr>
            <a:r>
              <a:rPr lang="en-US" altLang="en-US" sz="2400" smtClean="0">
                <a:cs typeface="Arial" panose="020B0604020202020204" pitchFamily="34" charset="0"/>
              </a:rPr>
              <a:t>Contributions to ABMS</a:t>
            </a:r>
          </a:p>
          <a:p>
            <a:pPr lvl="1" eaLnBrk="1" hangingPunct="1">
              <a:lnSpc>
                <a:spcPct val="90000"/>
              </a:lnSpc>
            </a:pPr>
            <a:r>
              <a:rPr lang="en-US" altLang="en-US" sz="2400" smtClean="0">
                <a:cs typeface="Arial" panose="020B0604020202020204" pitchFamily="34" charset="0"/>
              </a:rPr>
              <a:t>ABC Annual Reports</a:t>
            </a:r>
          </a:p>
          <a:p>
            <a:pPr lvl="1" eaLnBrk="1" hangingPunct="1">
              <a:lnSpc>
                <a:spcPct val="90000"/>
              </a:lnSpc>
            </a:pPr>
            <a:r>
              <a:rPr lang="en-US" altLang="en-US" sz="2400" smtClean="0">
                <a:cs typeface="Arial" panose="020B0604020202020204" pitchFamily="34" charset="0"/>
              </a:rPr>
              <a:t>Leadership Tracking</a:t>
            </a:r>
          </a:p>
          <a:p>
            <a:pPr lvl="1" eaLnBrk="1" hangingPunct="1">
              <a:lnSpc>
                <a:spcPct val="90000"/>
              </a:lnSpc>
            </a:pPr>
            <a:r>
              <a:rPr lang="en-US" altLang="en-US" sz="2400" smtClean="0">
                <a:cs typeface="Arial" panose="020B0604020202020204" pitchFamily="34" charset="0"/>
              </a:rPr>
              <a:t>Asking for Financial Support</a:t>
            </a:r>
          </a:p>
          <a:p>
            <a:pPr lvl="1" eaLnBrk="1" hangingPunct="1">
              <a:lnSpc>
                <a:spcPct val="90000"/>
              </a:lnSpc>
            </a:pPr>
            <a:endParaRPr lang="en-US" altLang="en-US" sz="2400" smtClean="0">
              <a:cs typeface="Arial" panose="020B0604020202020204" pitchFamily="34" charset="0"/>
            </a:endParaRPr>
          </a:p>
        </p:txBody>
      </p:sp>
      <p:sp>
        <p:nvSpPr>
          <p:cNvPr id="1126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8C3C6775-390B-4EB8-A974-9FC23B6445E1}" type="slidenum">
              <a:rPr lang="en-US" altLang="en-US" sz="2400"/>
              <a:pPr>
                <a:spcBef>
                  <a:spcPct val="0"/>
                </a:spcBef>
                <a:buClrTx/>
                <a:buSzTx/>
                <a:buFontTx/>
                <a:buNone/>
              </a:pPr>
              <a:t>6</a:t>
            </a:fld>
            <a:endParaRPr lang="en-US"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wipe(up)">
                                      <p:cBhvr>
                                        <p:cTn id="7" dur="500"/>
                                        <p:tgtEl>
                                          <p:spTgt spid="11878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8787">
                                            <p:txEl>
                                              <p:pRg st="1" end="1"/>
                                            </p:txEl>
                                          </p:spTgt>
                                        </p:tgtEl>
                                        <p:attrNameLst>
                                          <p:attrName>style.visibility</p:attrName>
                                        </p:attrNameLst>
                                      </p:cBhvr>
                                      <p:to>
                                        <p:strVal val="visible"/>
                                      </p:to>
                                    </p:set>
                                    <p:animEffect transition="in" filter="wipe(up)">
                                      <p:cBhvr>
                                        <p:cTn id="10" dur="500"/>
                                        <p:tgtEl>
                                          <p:spTgt spid="118787">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18787">
                                            <p:txEl>
                                              <p:pRg st="2" end="2"/>
                                            </p:txEl>
                                          </p:spTgt>
                                        </p:tgtEl>
                                        <p:attrNameLst>
                                          <p:attrName>style.visibility</p:attrName>
                                        </p:attrNameLst>
                                      </p:cBhvr>
                                      <p:to>
                                        <p:strVal val="visible"/>
                                      </p:to>
                                    </p:set>
                                    <p:animEffect transition="in" filter="wipe(up)">
                                      <p:cBhvr>
                                        <p:cTn id="13" dur="500"/>
                                        <p:tgtEl>
                                          <p:spTgt spid="118787">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8787">
                                            <p:txEl>
                                              <p:pRg st="3" end="3"/>
                                            </p:txEl>
                                          </p:spTgt>
                                        </p:tgtEl>
                                        <p:attrNameLst>
                                          <p:attrName>style.visibility</p:attrName>
                                        </p:attrNameLst>
                                      </p:cBhvr>
                                      <p:to>
                                        <p:strVal val="visible"/>
                                      </p:to>
                                    </p:set>
                                    <p:animEffect transition="in" filter="wipe(up)">
                                      <p:cBhvr>
                                        <p:cTn id="16" dur="500"/>
                                        <p:tgtEl>
                                          <p:spTgt spid="118787">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18787">
                                            <p:txEl>
                                              <p:pRg st="4" end="4"/>
                                            </p:txEl>
                                          </p:spTgt>
                                        </p:tgtEl>
                                        <p:attrNameLst>
                                          <p:attrName>style.visibility</p:attrName>
                                        </p:attrNameLst>
                                      </p:cBhvr>
                                      <p:to>
                                        <p:strVal val="visible"/>
                                      </p:to>
                                    </p:set>
                                    <p:animEffect transition="in" filter="wipe(up)">
                                      <p:cBhvr>
                                        <p:cTn id="19" dur="500"/>
                                        <p:tgtEl>
                                          <p:spTgt spid="118787">
                                            <p:txEl>
                                              <p:pRg st="4" end="4"/>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8787">
                                            <p:txEl>
                                              <p:pRg st="5" end="5"/>
                                            </p:txEl>
                                          </p:spTgt>
                                        </p:tgtEl>
                                        <p:attrNameLst>
                                          <p:attrName>style.visibility</p:attrName>
                                        </p:attrNameLst>
                                      </p:cBhvr>
                                      <p:to>
                                        <p:strVal val="visible"/>
                                      </p:to>
                                    </p:set>
                                    <p:animEffect transition="in" filter="wipe(up)">
                                      <p:cBhvr>
                                        <p:cTn id="22" dur="500"/>
                                        <p:tgtEl>
                                          <p:spTgt spid="118787">
                                            <p:txEl>
                                              <p:pRg st="5" end="5"/>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18787">
                                            <p:txEl>
                                              <p:pRg st="6" end="6"/>
                                            </p:txEl>
                                          </p:spTgt>
                                        </p:tgtEl>
                                        <p:attrNameLst>
                                          <p:attrName>style.visibility</p:attrName>
                                        </p:attrNameLst>
                                      </p:cBhvr>
                                      <p:to>
                                        <p:strVal val="visible"/>
                                      </p:to>
                                    </p:set>
                                    <p:animEffect transition="in" filter="wipe(up)">
                                      <p:cBhvr>
                                        <p:cTn id="25" dur="500"/>
                                        <p:tgtEl>
                                          <p:spTgt spid="118787">
                                            <p:txEl>
                                              <p:pRg st="6" end="6"/>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18787">
                                            <p:txEl>
                                              <p:pRg st="7" end="7"/>
                                            </p:txEl>
                                          </p:spTgt>
                                        </p:tgtEl>
                                        <p:attrNameLst>
                                          <p:attrName>style.visibility</p:attrName>
                                        </p:attrNameLst>
                                      </p:cBhvr>
                                      <p:to>
                                        <p:strVal val="visible"/>
                                      </p:to>
                                    </p:set>
                                    <p:animEffect transition="in" filter="wipe(up)">
                                      <p:cBhvr>
                                        <p:cTn id="28" dur="500"/>
                                        <p:tgtEl>
                                          <p:spTgt spid="118787">
                                            <p:txEl>
                                              <p:pRg st="7" end="7"/>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18787">
                                            <p:txEl>
                                              <p:pRg st="8" end="8"/>
                                            </p:txEl>
                                          </p:spTgt>
                                        </p:tgtEl>
                                        <p:attrNameLst>
                                          <p:attrName>style.visibility</p:attrName>
                                        </p:attrNameLst>
                                      </p:cBhvr>
                                      <p:to>
                                        <p:strVal val="visible"/>
                                      </p:to>
                                    </p:set>
                                    <p:animEffect transition="in" filter="wipe(up)">
                                      <p:cBhvr>
                                        <p:cTn id="31" dur="500"/>
                                        <p:tgtEl>
                                          <p:spTgt spid="118787">
                                            <p:txEl>
                                              <p:pRg st="8" end="8"/>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18787">
                                            <p:txEl>
                                              <p:pRg st="9" end="9"/>
                                            </p:txEl>
                                          </p:spTgt>
                                        </p:tgtEl>
                                        <p:attrNameLst>
                                          <p:attrName>style.visibility</p:attrName>
                                        </p:attrNameLst>
                                      </p:cBhvr>
                                      <p:to>
                                        <p:strVal val="visible"/>
                                      </p:to>
                                    </p:set>
                                    <p:animEffect transition="in" filter="wipe(up)">
                                      <p:cBhvr>
                                        <p:cTn id="34" dur="500"/>
                                        <p:tgtEl>
                                          <p:spTgt spid="11878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1026"/>
          <p:cNvSpPr>
            <a:spLocks noGrp="1" noChangeArrowheads="1"/>
          </p:cNvSpPr>
          <p:nvPr>
            <p:ph type="title"/>
          </p:nvPr>
        </p:nvSpPr>
        <p:spPr>
          <a:xfrm>
            <a:off x="771525" y="3014663"/>
            <a:ext cx="7596188" cy="823912"/>
          </a:xfrm>
          <a:effectLst>
            <a:outerShdw dist="35921" dir="2700000" algn="ctr" rotWithShape="0">
              <a:schemeClr val="bg2"/>
            </a:outerShdw>
          </a:effectLst>
        </p:spPr>
        <p:txBody>
          <a:bodyPr/>
          <a:lstStyle/>
          <a:p>
            <a:pPr eaLnBrk="1" hangingPunct="1"/>
            <a:r>
              <a:rPr lang="en-US" altLang="en-US" sz="4800" smtClean="0">
                <a:solidFill>
                  <a:srgbClr val="FFFF66"/>
                </a:solidFill>
                <a:cs typeface="Arial" panose="020B0604020202020204" pitchFamily="34" charset="0"/>
              </a:rPr>
              <a:t>Local Church Incorporation</a:t>
            </a:r>
          </a:p>
        </p:txBody>
      </p:sp>
      <p:sp>
        <p:nvSpPr>
          <p:cNvPr id="12291"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4CAB568A-2C2B-4178-8B46-FB43E03EA5B4}" type="slidenum">
              <a:rPr lang="en-US" altLang="en-US" sz="2400"/>
              <a:pPr>
                <a:spcBef>
                  <a:spcPct val="0"/>
                </a:spcBef>
                <a:buClrTx/>
                <a:buSzTx/>
                <a:buFontTx/>
                <a:buNone/>
              </a:pPr>
              <a:t>7</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wipe(up)">
                                      <p:cBhvr>
                                        <p:cTn id="7" dur="500"/>
                                        <p:tgtEl>
                                          <p:spTgt spid="10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319088" y="842963"/>
            <a:ext cx="8353425" cy="641350"/>
          </a:xfrm>
          <a:effectLst>
            <a:outerShdw dist="35921" dir="2700000" algn="ctr" rotWithShape="0">
              <a:schemeClr val="bg2"/>
            </a:outerShdw>
          </a:effectLst>
        </p:spPr>
        <p:txBody>
          <a:bodyPr/>
          <a:lstStyle/>
          <a:p>
            <a:pPr eaLnBrk="1" hangingPunct="1"/>
            <a:r>
              <a:rPr lang="en-US" altLang="en-US" sz="3600" smtClean="0">
                <a:solidFill>
                  <a:srgbClr val="FFFF66"/>
                </a:solidFill>
                <a:cs typeface="Arial" panose="020B0604020202020204" pitchFamily="34" charset="0"/>
              </a:rPr>
              <a:t>Local Church Incorporation</a:t>
            </a:r>
          </a:p>
        </p:txBody>
      </p:sp>
      <p:sp>
        <p:nvSpPr>
          <p:cNvPr id="5124" name="Rectangle 4"/>
          <p:cNvSpPr>
            <a:spLocks noGrp="1" noChangeArrowheads="1"/>
          </p:cNvSpPr>
          <p:nvPr>
            <p:ph type="body" idx="1"/>
          </p:nvPr>
        </p:nvSpPr>
        <p:spPr>
          <a:xfrm>
            <a:off x="328613" y="1941513"/>
            <a:ext cx="85867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Why should the local church be incorporated?</a:t>
            </a:r>
          </a:p>
          <a:p>
            <a:pPr eaLnBrk="1" hangingPunct="1"/>
            <a:r>
              <a:rPr lang="en-US" altLang="en-US" smtClean="0"/>
              <a:t>Protects church members from personal liability for actions of the church or other members</a:t>
            </a:r>
          </a:p>
        </p:txBody>
      </p:sp>
      <p:sp>
        <p:nvSpPr>
          <p:cNvPr id="1331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C9CDD4D-4E5B-4DA5-B1E9-46BC7623C7AF}" type="slidenum">
              <a:rPr lang="en-US" altLang="en-US" sz="2400"/>
              <a:pPr>
                <a:spcBef>
                  <a:spcPct val="0"/>
                </a:spcBef>
                <a:buClrTx/>
                <a:buSzTx/>
                <a:buFontTx/>
                <a:buNone/>
              </a:pPr>
              <a:t>8</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left)">
                                      <p:cBhvr>
                                        <p:cTn id="7" dur="500"/>
                                        <p:tgtEl>
                                          <p:spTgt spid="512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124">
                                            <p:txEl>
                                              <p:pRg st="0" end="0"/>
                                            </p:txEl>
                                          </p:spTgt>
                                        </p:tgtEl>
                                        <p:attrNameLst>
                                          <p:attrName>style.visibility</p:attrName>
                                        </p:attrNameLst>
                                      </p:cBhvr>
                                      <p:to>
                                        <p:strVal val="visible"/>
                                      </p:to>
                                    </p:set>
                                    <p:animEffect transition="in" filter="wipe(up)">
                                      <p:cBhvr>
                                        <p:cTn id="11" dur="500"/>
                                        <p:tgtEl>
                                          <p:spTgt spid="5124">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124">
                                            <p:txEl>
                                              <p:pRg st="1" end="1"/>
                                            </p:txEl>
                                          </p:spTgt>
                                        </p:tgtEl>
                                        <p:attrNameLst>
                                          <p:attrName>style.visibility</p:attrName>
                                        </p:attrNameLst>
                                      </p:cBhvr>
                                      <p:to>
                                        <p:strVal val="visible"/>
                                      </p:to>
                                    </p:set>
                                    <p:animEffect transition="in" filter="wipe(up)">
                                      <p:cBhvr>
                                        <p:cTn id="15" dur="500"/>
                                        <p:tgtEl>
                                          <p:spTgt spid="51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utoUpdateAnimBg="0"/>
      <p:bldP spid="5124"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317500" y="842963"/>
            <a:ext cx="8637588" cy="641350"/>
          </a:xfrm>
          <a:effectLst>
            <a:outerShdw dist="35921" dir="2700000" algn="ctr" rotWithShape="0">
              <a:schemeClr val="bg2"/>
            </a:outerShdw>
          </a:effectLst>
        </p:spPr>
        <p:txBody>
          <a:bodyPr/>
          <a:lstStyle/>
          <a:p>
            <a:pPr eaLnBrk="1" hangingPunct="1"/>
            <a:r>
              <a:rPr lang="en-US" altLang="en-US" sz="3600" smtClean="0">
                <a:solidFill>
                  <a:srgbClr val="FFFF66"/>
                </a:solidFill>
                <a:cs typeface="Arial" panose="020B0604020202020204" pitchFamily="34" charset="0"/>
              </a:rPr>
              <a:t>Local Church Incorporation</a:t>
            </a:r>
          </a:p>
        </p:txBody>
      </p:sp>
      <p:sp>
        <p:nvSpPr>
          <p:cNvPr id="6149" name="Rectangle 5"/>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CCFF33"/>
                </a:solidFill>
                <a:cs typeface="Times New Roman" panose="02020603050405020304" pitchFamily="18" charset="0"/>
              </a:rPr>
              <a:t>How</a:t>
            </a:r>
            <a:r>
              <a:rPr lang="en-US" altLang="en-US" smtClean="0">
                <a:cs typeface="Times New Roman" panose="02020603050405020304" pitchFamily="18" charset="0"/>
              </a:rPr>
              <a:t> does a church incorporate?</a:t>
            </a:r>
          </a:p>
          <a:p>
            <a:pPr eaLnBrk="1" hangingPunct="1"/>
            <a:r>
              <a:rPr lang="en-US" altLang="en-US" smtClean="0">
                <a:cs typeface="Times New Roman" panose="02020603050405020304" pitchFamily="18" charset="0"/>
              </a:rPr>
              <a:t>Generally by preparing, signing and filing  Articles (or a Certificate) of Incorporation and adopting Bylaws</a:t>
            </a:r>
          </a:p>
          <a:p>
            <a:pPr eaLnBrk="1" hangingPunct="1"/>
            <a:r>
              <a:rPr lang="en-US" altLang="en-US" smtClean="0">
                <a:cs typeface="Times New Roman" panose="02020603050405020304" pitchFamily="18" charset="0"/>
              </a:rPr>
              <a:t>Filed with Department of State or Hall of Records for a nominal fee</a:t>
            </a:r>
          </a:p>
        </p:txBody>
      </p:sp>
      <p:sp>
        <p:nvSpPr>
          <p:cNvPr id="1434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22A32DB-8959-4A6C-97B3-9FAB715107D3}" type="slidenum">
              <a:rPr lang="en-US" altLang="en-US" sz="2400"/>
              <a:pPr>
                <a:spcBef>
                  <a:spcPct val="0"/>
                </a:spcBef>
                <a:buClrTx/>
                <a:buSzTx/>
                <a:buFontTx/>
                <a:buNone/>
              </a:pPr>
              <a:t>9</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wipe(up)">
                                      <p:cBhvr>
                                        <p:cTn id="7" dur="500"/>
                                        <p:tgtEl>
                                          <p:spTgt spid="614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149">
                                            <p:txEl>
                                              <p:pRg st="1" end="1"/>
                                            </p:txEl>
                                          </p:spTgt>
                                        </p:tgtEl>
                                        <p:attrNameLst>
                                          <p:attrName>style.visibility</p:attrName>
                                        </p:attrNameLst>
                                      </p:cBhvr>
                                      <p:to>
                                        <p:strVal val="visible"/>
                                      </p:to>
                                    </p:set>
                                    <p:animEffect transition="in" filter="wipe(up)">
                                      <p:cBhvr>
                                        <p:cTn id="11" dur="500"/>
                                        <p:tgtEl>
                                          <p:spTgt spid="614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149">
                                            <p:txEl>
                                              <p:pRg st="2" end="2"/>
                                            </p:txEl>
                                          </p:spTgt>
                                        </p:tgtEl>
                                        <p:attrNameLst>
                                          <p:attrName>style.visibility</p:attrName>
                                        </p:attrNameLst>
                                      </p:cBhvr>
                                      <p:to>
                                        <p:strVal val="visible"/>
                                      </p:to>
                                    </p:set>
                                    <p:animEffect transition="in" filter="wipe(up)">
                                      <p:cBhvr>
                                        <p:cTn id="15" dur="500"/>
                                        <p:tgtEl>
                                          <p:spTgt spid="6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Local Church Incorporation</a:t>
            </a:r>
          </a:p>
        </p:txBody>
      </p:sp>
      <p:sp>
        <p:nvSpPr>
          <p:cNvPr id="11267" name="Rectangle 3"/>
          <p:cNvSpPr>
            <a:spLocks noGrp="1" noChangeArrowheads="1"/>
          </p:cNvSpPr>
          <p:nvPr>
            <p:ph type="body" idx="1"/>
          </p:nvPr>
        </p:nvSpPr>
        <p:spPr>
          <a:effectLst>
            <a:outerShdw dist="35921" dir="2700000" algn="ctr" rotWithShape="0">
              <a:schemeClr val="bg2"/>
            </a:outerShdw>
          </a:effectLst>
        </p:spPr>
        <p:txBody>
          <a:bodyPr/>
          <a:lstStyle/>
          <a:p>
            <a:pPr marL="0" indent="0" eaLnBrk="1" hangingPunct="1">
              <a:buFont typeface="Wingdings" panose="05000000000000000000" pitchFamily="2" charset="2"/>
              <a:buNone/>
              <a:defRPr/>
            </a:pPr>
            <a:endParaRPr lang="en-US" dirty="0"/>
          </a:p>
          <a:p>
            <a:pPr marL="0" indent="0" eaLnBrk="1" hangingPunct="1">
              <a:buFont typeface="Wingdings" panose="05000000000000000000" pitchFamily="2" charset="2"/>
              <a:buNone/>
              <a:defRPr/>
            </a:pPr>
            <a:r>
              <a:rPr lang="en-US" dirty="0"/>
              <a:t>Check your state’s legal code, since state to state variances occur.  </a:t>
            </a:r>
          </a:p>
          <a:p>
            <a:pPr eaLnBrk="1" hangingPunct="1">
              <a:buFont typeface="Wingdings" panose="05000000000000000000" pitchFamily="2" charset="2"/>
              <a:buNone/>
              <a:defRPr/>
            </a:pPr>
            <a:endParaRPr lang="en-US" dirty="0"/>
          </a:p>
        </p:txBody>
      </p:sp>
      <p:sp>
        <p:nvSpPr>
          <p:cNvPr id="1536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8003D8D-D3B4-4167-8DBB-EF8A988A19B4}" type="slidenum">
              <a:rPr lang="en-US" altLang="en-US" sz="2400"/>
              <a:pPr>
                <a:spcBef>
                  <a:spcPct val="0"/>
                </a:spcBef>
                <a:buClrTx/>
                <a:buSzTx/>
                <a:buFontTx/>
                <a:buNone/>
              </a:pPr>
              <a:t>10</a:t>
            </a:fld>
            <a:endParaRPr lang="en-US" altLang="en-US"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026"/>
          <p:cNvSpPr>
            <a:spLocks noGrp="1" noChangeArrowheads="1"/>
          </p:cNvSpPr>
          <p:nvPr>
            <p:ph type="title"/>
          </p:nvPr>
        </p:nvSpPr>
        <p:spPr>
          <a:xfrm>
            <a:off x="1447800" y="2362200"/>
            <a:ext cx="6248400" cy="2101850"/>
          </a:xfrm>
          <a:effectLst>
            <a:outerShdw dist="35921" dir="2700000" algn="ctr" rotWithShape="0">
              <a:schemeClr val="bg2"/>
            </a:outerShdw>
          </a:effectLst>
        </p:spPr>
        <p:txBody>
          <a:bodyPr/>
          <a:lstStyle/>
          <a:p>
            <a:pPr eaLnBrk="1" hangingPunct="1"/>
            <a:r>
              <a:rPr lang="en-US" altLang="en-US" smtClean="0">
                <a:solidFill>
                  <a:srgbClr val="FFFF66"/>
                </a:solidFill>
              </a:rPr>
              <a:t>The Church’s Federal</a:t>
            </a:r>
            <a:br>
              <a:rPr lang="en-US" altLang="en-US" smtClean="0">
                <a:solidFill>
                  <a:srgbClr val="FFFF66"/>
                </a:solidFill>
              </a:rPr>
            </a:br>
            <a:r>
              <a:rPr lang="en-US" altLang="en-US" smtClean="0">
                <a:solidFill>
                  <a:srgbClr val="FFFF66"/>
                </a:solidFill>
              </a:rPr>
              <a:t>Tax-Exempt Status as a</a:t>
            </a:r>
            <a:br>
              <a:rPr lang="en-US" altLang="en-US" smtClean="0">
                <a:solidFill>
                  <a:srgbClr val="FFFF66"/>
                </a:solidFill>
              </a:rPr>
            </a:br>
            <a:r>
              <a:rPr lang="en-US" altLang="en-US" smtClean="0">
                <a:solidFill>
                  <a:srgbClr val="FFFF66"/>
                </a:solidFill>
              </a:rPr>
              <a:t>501(c)(3) Organization</a:t>
            </a:r>
          </a:p>
        </p:txBody>
      </p:sp>
      <p:sp>
        <p:nvSpPr>
          <p:cNvPr id="16387"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12D05C5-323E-445F-A28D-F70E37BB2B2C}" type="slidenum">
              <a:rPr lang="en-US" altLang="en-US" sz="2400"/>
              <a:pPr>
                <a:spcBef>
                  <a:spcPct val="0"/>
                </a:spcBef>
                <a:buClrTx/>
                <a:buSzTx/>
                <a:buFontTx/>
                <a:buNone/>
              </a:pPr>
              <a:t>11</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3426"/>
                                        </p:tgtEl>
                                        <p:attrNameLst>
                                          <p:attrName>style.visibility</p:attrName>
                                        </p:attrNameLst>
                                      </p:cBhvr>
                                      <p:to>
                                        <p:strVal val="visible"/>
                                      </p:to>
                                    </p:set>
                                    <p:animEffect transition="in" filter="wipe(up)">
                                      <p:cBhvr>
                                        <p:cTn id="7" dur="500"/>
                                        <p:tgtEl>
                                          <p:spTgt spid="103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a:xfrm>
            <a:off x="290513" y="293688"/>
            <a:ext cx="8637587" cy="1190625"/>
          </a:xfrm>
          <a:effectLst>
            <a:outerShdw dist="35921" dir="2700000" algn="ctr" rotWithShape="0">
              <a:schemeClr val="bg2"/>
            </a:outerShdw>
          </a:effectLst>
        </p:spPr>
        <p:txBody>
          <a:bodyPr/>
          <a:lstStyle/>
          <a:p>
            <a:pPr eaLnBrk="1" hangingPunct="1"/>
            <a:r>
              <a:rPr lang="en-US" altLang="en-US" sz="3600" smtClean="0">
                <a:solidFill>
                  <a:srgbClr val="FFFF66"/>
                </a:solidFill>
              </a:rPr>
              <a:t>The Church’s Federal Tax-Exempt Status as a 501(c)(3) Organization</a:t>
            </a:r>
          </a:p>
        </p:txBody>
      </p:sp>
      <p:sp>
        <p:nvSpPr>
          <p:cNvPr id="9221" name="Rectangle 5"/>
          <p:cNvSpPr>
            <a:spLocks noGrp="1" noChangeArrowheads="1"/>
          </p:cNvSpPr>
          <p:nvPr>
            <p:ph type="body" idx="1"/>
          </p:nvPr>
        </p:nvSpPr>
        <p:spPr>
          <a:xfrm>
            <a:off x="252413" y="1941513"/>
            <a:ext cx="88153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2800" smtClean="0"/>
              <a:t>What is a 501(c)(3) organization?</a:t>
            </a:r>
          </a:p>
          <a:p>
            <a:pPr eaLnBrk="1" hangingPunct="1">
              <a:buFont typeface="Wingdings" panose="05000000000000000000" pitchFamily="2" charset="2"/>
              <a:buNone/>
            </a:pPr>
            <a:r>
              <a:rPr lang="en-US" altLang="en-US" sz="2800" smtClean="0"/>
              <a:t>Section 501(c)(3) of the Internal Revenue Code:</a:t>
            </a:r>
          </a:p>
          <a:p>
            <a:pPr eaLnBrk="1" hangingPunct="1">
              <a:buFont typeface="Wingdings" panose="05000000000000000000" pitchFamily="2" charset="2"/>
              <a:buNone/>
            </a:pPr>
            <a:r>
              <a:rPr lang="en-US" altLang="en-US" sz="2800" smtClean="0"/>
              <a:t>A charitable organization with the following criteria:</a:t>
            </a:r>
          </a:p>
          <a:p>
            <a:pPr eaLnBrk="1" hangingPunct="1"/>
            <a:r>
              <a:rPr lang="en-US" altLang="en-US" sz="2800" smtClean="0"/>
              <a:t>exclusively for religious or other charitable programs</a:t>
            </a:r>
          </a:p>
          <a:p>
            <a:pPr eaLnBrk="1" hangingPunct="1"/>
            <a:r>
              <a:rPr lang="en-US" altLang="en-US" sz="2800" smtClean="0"/>
              <a:t>net earnings may not benefit private individuals</a:t>
            </a:r>
          </a:p>
          <a:p>
            <a:pPr eaLnBrk="1" hangingPunct="1"/>
            <a:r>
              <a:rPr lang="en-US" altLang="en-US" sz="2800" smtClean="0"/>
              <a:t>may not intervene in political campaigns</a:t>
            </a:r>
          </a:p>
          <a:p>
            <a:pPr eaLnBrk="1" hangingPunct="1"/>
            <a:r>
              <a:rPr lang="en-US" altLang="en-US" sz="2800" smtClean="0"/>
              <a:t>no part of programs illegal or violate fundamental public policy</a:t>
            </a:r>
          </a:p>
        </p:txBody>
      </p:sp>
      <p:sp>
        <p:nvSpPr>
          <p:cNvPr id="1741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77FEDBB-5180-4A75-9F88-B3611B8C7D9F}" type="slidenum">
              <a:rPr lang="en-US" altLang="en-US" sz="2400"/>
              <a:pPr>
                <a:spcBef>
                  <a:spcPct val="0"/>
                </a:spcBef>
                <a:buClrTx/>
                <a:buSzTx/>
                <a:buFontTx/>
                <a:buNone/>
              </a:pPr>
              <a:t>12</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wipe(left)">
                                      <p:cBhvr>
                                        <p:cTn id="7" dur="500"/>
                                        <p:tgtEl>
                                          <p:spTgt spid="922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221">
                                            <p:txEl>
                                              <p:pRg st="0" end="0"/>
                                            </p:txEl>
                                          </p:spTgt>
                                        </p:tgtEl>
                                        <p:attrNameLst>
                                          <p:attrName>style.visibility</p:attrName>
                                        </p:attrNameLst>
                                      </p:cBhvr>
                                      <p:to>
                                        <p:strVal val="visible"/>
                                      </p:to>
                                    </p:set>
                                    <p:animEffect transition="in" filter="wipe(up)">
                                      <p:cBhvr>
                                        <p:cTn id="11" dur="500"/>
                                        <p:tgtEl>
                                          <p:spTgt spid="9221">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221">
                                            <p:txEl>
                                              <p:pRg st="1" end="1"/>
                                            </p:txEl>
                                          </p:spTgt>
                                        </p:tgtEl>
                                        <p:attrNameLst>
                                          <p:attrName>style.visibility</p:attrName>
                                        </p:attrNameLst>
                                      </p:cBhvr>
                                      <p:to>
                                        <p:strVal val="visible"/>
                                      </p:to>
                                    </p:set>
                                    <p:animEffect transition="in" filter="wipe(up)">
                                      <p:cBhvr>
                                        <p:cTn id="15" dur="500"/>
                                        <p:tgtEl>
                                          <p:spTgt spid="9221">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221">
                                            <p:txEl>
                                              <p:pRg st="2" end="2"/>
                                            </p:txEl>
                                          </p:spTgt>
                                        </p:tgtEl>
                                        <p:attrNameLst>
                                          <p:attrName>style.visibility</p:attrName>
                                        </p:attrNameLst>
                                      </p:cBhvr>
                                      <p:to>
                                        <p:strVal val="visible"/>
                                      </p:to>
                                    </p:set>
                                    <p:animEffect transition="in" filter="wipe(up)">
                                      <p:cBhvr>
                                        <p:cTn id="19" dur="500"/>
                                        <p:tgtEl>
                                          <p:spTgt spid="9221">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9221">
                                            <p:txEl>
                                              <p:pRg st="3" end="3"/>
                                            </p:txEl>
                                          </p:spTgt>
                                        </p:tgtEl>
                                        <p:attrNameLst>
                                          <p:attrName>style.visibility</p:attrName>
                                        </p:attrNameLst>
                                      </p:cBhvr>
                                      <p:to>
                                        <p:strVal val="visible"/>
                                      </p:to>
                                    </p:set>
                                    <p:animEffect transition="in" filter="wipe(up)">
                                      <p:cBhvr>
                                        <p:cTn id="23" dur="500"/>
                                        <p:tgtEl>
                                          <p:spTgt spid="9221">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221">
                                            <p:txEl>
                                              <p:pRg st="4" end="4"/>
                                            </p:txEl>
                                          </p:spTgt>
                                        </p:tgtEl>
                                        <p:attrNameLst>
                                          <p:attrName>style.visibility</p:attrName>
                                        </p:attrNameLst>
                                      </p:cBhvr>
                                      <p:to>
                                        <p:strVal val="visible"/>
                                      </p:to>
                                    </p:set>
                                    <p:animEffect transition="in" filter="wipe(up)">
                                      <p:cBhvr>
                                        <p:cTn id="27" dur="500"/>
                                        <p:tgtEl>
                                          <p:spTgt spid="9221">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9221">
                                            <p:txEl>
                                              <p:pRg st="5" end="5"/>
                                            </p:txEl>
                                          </p:spTgt>
                                        </p:tgtEl>
                                        <p:attrNameLst>
                                          <p:attrName>style.visibility</p:attrName>
                                        </p:attrNameLst>
                                      </p:cBhvr>
                                      <p:to>
                                        <p:strVal val="visible"/>
                                      </p:to>
                                    </p:set>
                                    <p:animEffect transition="in" filter="wipe(up)">
                                      <p:cBhvr>
                                        <p:cTn id="31" dur="500"/>
                                        <p:tgtEl>
                                          <p:spTgt spid="9221">
                                            <p:txEl>
                                              <p:pRg st="5" end="5"/>
                                            </p:txEl>
                                          </p:spTgt>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221">
                                            <p:txEl>
                                              <p:pRg st="6" end="6"/>
                                            </p:txEl>
                                          </p:spTgt>
                                        </p:tgtEl>
                                        <p:attrNameLst>
                                          <p:attrName>style.visibility</p:attrName>
                                        </p:attrNameLst>
                                      </p:cBhvr>
                                      <p:to>
                                        <p:strVal val="visible"/>
                                      </p:to>
                                    </p:set>
                                    <p:animEffect transition="in" filter="wipe(up)">
                                      <p:cBhvr>
                                        <p:cTn id="35" dur="500"/>
                                        <p:tgtEl>
                                          <p:spTgt spid="92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P spid="9221"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Why is it important?</a:t>
            </a:r>
          </a:p>
          <a:p>
            <a:pPr eaLnBrk="1" hangingPunct="1"/>
            <a:r>
              <a:rPr lang="en-US" altLang="en-US" smtClean="0"/>
              <a:t>enables contributions from members to be tax-deductible for the contributor</a:t>
            </a:r>
          </a:p>
          <a:p>
            <a:pPr eaLnBrk="1" hangingPunct="1"/>
            <a:r>
              <a:rPr lang="en-US" altLang="en-US" smtClean="0"/>
              <a:t>helps with sales tax exemption</a:t>
            </a:r>
          </a:p>
          <a:p>
            <a:pPr eaLnBrk="1" hangingPunct="1"/>
            <a:r>
              <a:rPr lang="en-US" altLang="en-US" smtClean="0"/>
              <a:t>technically, churches are automatically tax exempt</a:t>
            </a:r>
          </a:p>
          <a:p>
            <a:pPr eaLnBrk="1" hangingPunct="1"/>
            <a:r>
              <a:rPr lang="en-US" altLang="en-US" smtClean="0"/>
              <a:t>Donors need proof of the church’s 501(c)(3) in order to deduct their charitable contribution on their tax return</a:t>
            </a:r>
          </a:p>
        </p:txBody>
      </p:sp>
      <p:sp>
        <p:nvSpPr>
          <p:cNvPr id="18435" name="Rectangle 5"/>
          <p:cNvSpPr>
            <a:spLocks noGrp="1" noChangeArrowheads="1"/>
          </p:cNvSpPr>
          <p:nvPr>
            <p:ph type="title"/>
          </p:nvPr>
        </p:nvSpPr>
        <p:spPr>
          <a:xfrm>
            <a:off x="292100" y="293688"/>
            <a:ext cx="8637588" cy="1190625"/>
          </a:xfrm>
          <a:noFill/>
          <a:effectLst>
            <a:outerShdw dist="35921" dir="2700000" algn="ctr" rotWithShape="0">
              <a:schemeClr val="bg2"/>
            </a:outerShdw>
          </a:effectLst>
        </p:spPr>
        <p:txBody>
          <a:bodyPr/>
          <a:lstStyle/>
          <a:p>
            <a:pPr eaLnBrk="1" hangingPunct="1"/>
            <a:r>
              <a:rPr lang="en-US" altLang="en-US" sz="3600" smtClean="0">
                <a:solidFill>
                  <a:srgbClr val="FFFF66"/>
                </a:solidFill>
              </a:rPr>
              <a:t>The Church’s Federal Tax-Exempt Status as a 501(c)(3) Organization</a:t>
            </a:r>
          </a:p>
        </p:txBody>
      </p:sp>
      <p:sp>
        <p:nvSpPr>
          <p:cNvPr id="1843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2C2CE97-22A6-4ED6-8C1D-113AA4BA3BB8}" type="slidenum">
              <a:rPr lang="en-US" altLang="en-US" sz="2400"/>
              <a:pPr>
                <a:spcBef>
                  <a:spcPct val="0"/>
                </a:spcBef>
                <a:buClrTx/>
                <a:buSzTx/>
                <a:buFontTx/>
                <a:buNone/>
              </a:pPr>
              <a:t>13</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wipe(up)">
                                      <p:cBhvr>
                                        <p:cTn id="7" dur="500"/>
                                        <p:tgtEl>
                                          <p:spTgt spid="10244">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244">
                                            <p:txEl>
                                              <p:pRg st="1" end="1"/>
                                            </p:txEl>
                                          </p:spTgt>
                                        </p:tgtEl>
                                        <p:attrNameLst>
                                          <p:attrName>style.visibility</p:attrName>
                                        </p:attrNameLst>
                                      </p:cBhvr>
                                      <p:to>
                                        <p:strVal val="visible"/>
                                      </p:to>
                                    </p:set>
                                    <p:animEffect transition="in" filter="wipe(up)">
                                      <p:cBhvr>
                                        <p:cTn id="11" dur="500"/>
                                        <p:tgtEl>
                                          <p:spTgt spid="10244">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244">
                                            <p:txEl>
                                              <p:pRg st="2" end="2"/>
                                            </p:txEl>
                                          </p:spTgt>
                                        </p:tgtEl>
                                        <p:attrNameLst>
                                          <p:attrName>style.visibility</p:attrName>
                                        </p:attrNameLst>
                                      </p:cBhvr>
                                      <p:to>
                                        <p:strVal val="visible"/>
                                      </p:to>
                                    </p:set>
                                    <p:animEffect transition="in" filter="wipe(up)">
                                      <p:cBhvr>
                                        <p:cTn id="15" dur="500"/>
                                        <p:tgtEl>
                                          <p:spTgt spid="10244">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244">
                                            <p:txEl>
                                              <p:pRg st="3" end="3"/>
                                            </p:txEl>
                                          </p:spTgt>
                                        </p:tgtEl>
                                        <p:attrNameLst>
                                          <p:attrName>style.visibility</p:attrName>
                                        </p:attrNameLst>
                                      </p:cBhvr>
                                      <p:to>
                                        <p:strVal val="visible"/>
                                      </p:to>
                                    </p:set>
                                    <p:animEffect transition="in" filter="wipe(up)">
                                      <p:cBhvr>
                                        <p:cTn id="19" dur="500"/>
                                        <p:tgtEl>
                                          <p:spTgt spid="10244">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244">
                                            <p:txEl>
                                              <p:pRg st="4" end="4"/>
                                            </p:txEl>
                                          </p:spTgt>
                                        </p:tgtEl>
                                        <p:attrNameLst>
                                          <p:attrName>style.visibility</p:attrName>
                                        </p:attrNameLst>
                                      </p:cBhvr>
                                      <p:to>
                                        <p:strVal val="visible"/>
                                      </p:to>
                                    </p:set>
                                    <p:animEffect transition="in" filter="wipe(up)">
                                      <p:cBhvr>
                                        <p:cTn id="23" dur="500"/>
                                        <p:tgtEl>
                                          <p:spTgt spid="102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Grp="1" noChangeArrowheads="1"/>
          </p:cNvSpPr>
          <p:nvPr>
            <p:ph type="body" sz="half" idx="1"/>
          </p:nvPr>
        </p:nvSpPr>
        <p:spPr>
          <a:xfrm>
            <a:off x="328613" y="1712913"/>
            <a:ext cx="8510587" cy="3316287"/>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3200" smtClean="0"/>
              <a:t>How do you obtain a record of your church’s</a:t>
            </a:r>
          </a:p>
          <a:p>
            <a:pPr eaLnBrk="1" hangingPunct="1">
              <a:buFont typeface="Wingdings" panose="05000000000000000000" pitchFamily="2" charset="2"/>
              <a:buNone/>
            </a:pPr>
            <a:r>
              <a:rPr lang="en-US" altLang="en-US" sz="3200" smtClean="0"/>
              <a:t>tax exemption? – Option 1</a:t>
            </a:r>
          </a:p>
          <a:p>
            <a:pPr eaLnBrk="1" hangingPunct="1"/>
            <a:r>
              <a:rPr lang="en-US" altLang="en-US" sz="3200" smtClean="0"/>
              <a:t>ABCUSA affiliation enables a church to qualify under a blanket federal income tax exemption issued on June 28, 1979.</a:t>
            </a:r>
          </a:p>
          <a:p>
            <a:pPr eaLnBrk="1" hangingPunct="1"/>
            <a:r>
              <a:rPr lang="en-US" altLang="en-US" sz="3200" smtClean="0"/>
              <a:t>Churches can  apply  on their own</a:t>
            </a:r>
          </a:p>
        </p:txBody>
      </p:sp>
      <p:sp>
        <p:nvSpPr>
          <p:cNvPr id="19459" name="Rectangle 7"/>
          <p:cNvSpPr>
            <a:spLocks noGrp="1" noChangeArrowheads="1"/>
          </p:cNvSpPr>
          <p:nvPr>
            <p:ph type="title"/>
          </p:nvPr>
        </p:nvSpPr>
        <p:spPr>
          <a:xfrm>
            <a:off x="304800" y="293688"/>
            <a:ext cx="8637588" cy="1190625"/>
          </a:xfrm>
          <a:noFill/>
          <a:effectLst>
            <a:outerShdw dist="35921" dir="2700000" algn="ctr" rotWithShape="0">
              <a:schemeClr val="bg2"/>
            </a:outerShdw>
          </a:effectLst>
        </p:spPr>
        <p:txBody>
          <a:bodyPr/>
          <a:lstStyle/>
          <a:p>
            <a:pPr eaLnBrk="1" hangingPunct="1"/>
            <a:r>
              <a:rPr lang="en-US" altLang="en-US" sz="3600" smtClean="0">
                <a:solidFill>
                  <a:srgbClr val="FFFF66"/>
                </a:solidFill>
              </a:rPr>
              <a:t>The Church’s Federal Tax-Exempt Status as a 501(c)(3) Organization</a:t>
            </a:r>
          </a:p>
        </p:txBody>
      </p:sp>
      <p:sp>
        <p:nvSpPr>
          <p:cNvPr id="1946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A4368CC-1228-444C-8E11-AD52B1CE9361}" type="slidenum">
              <a:rPr lang="en-US" altLang="en-US" sz="2400"/>
              <a:pPr>
                <a:spcBef>
                  <a:spcPct val="0"/>
                </a:spcBef>
                <a:buClrTx/>
                <a:buSzTx/>
                <a:buFontTx/>
                <a:buNone/>
              </a:pPr>
              <a:t>14</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wipe(up)">
                                      <p:cBhvr>
                                        <p:cTn id="7" dur="500"/>
                                        <p:tgtEl>
                                          <p:spTgt spid="1126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268">
                                            <p:txEl>
                                              <p:pRg st="1" end="1"/>
                                            </p:txEl>
                                          </p:spTgt>
                                        </p:tgtEl>
                                        <p:attrNameLst>
                                          <p:attrName>style.visibility</p:attrName>
                                        </p:attrNameLst>
                                      </p:cBhvr>
                                      <p:to>
                                        <p:strVal val="visible"/>
                                      </p:to>
                                    </p:set>
                                    <p:animEffect transition="in" filter="wipe(up)">
                                      <p:cBhvr>
                                        <p:cTn id="11" dur="500"/>
                                        <p:tgtEl>
                                          <p:spTgt spid="11268">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animEffect transition="in" filter="wipe(up)">
                                      <p:cBhvr>
                                        <p:cTn id="15" dur="500"/>
                                        <p:tgtEl>
                                          <p:spTgt spid="11268">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268">
                                            <p:txEl>
                                              <p:pRg st="3" end="3"/>
                                            </p:txEl>
                                          </p:spTgt>
                                        </p:tgtEl>
                                        <p:attrNameLst>
                                          <p:attrName>style.visibility</p:attrName>
                                        </p:attrNameLst>
                                      </p:cBhvr>
                                      <p:to>
                                        <p:strVal val="visible"/>
                                      </p:to>
                                    </p:set>
                                    <p:animEffect transition="in" filter="wipe(up)">
                                      <p:cBhvr>
                                        <p:cTn id="19" dur="500"/>
                                        <p:tgtEl>
                                          <p:spTgt spid="112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5"/>
          <p:cNvSpPr>
            <a:spLocks noGrp="1" noChangeArrowheads="1"/>
          </p:cNvSpPr>
          <p:nvPr>
            <p:ph type="title"/>
          </p:nvPr>
        </p:nvSpPr>
        <p:spPr>
          <a:xfrm>
            <a:off x="303213" y="293688"/>
            <a:ext cx="8637587" cy="1190625"/>
          </a:xfrm>
          <a:effectLst>
            <a:outerShdw dist="35921" dir="2700000" algn="ctr" rotWithShape="0">
              <a:schemeClr val="bg2"/>
            </a:outerShdw>
          </a:effectLst>
        </p:spPr>
        <p:txBody>
          <a:bodyPr/>
          <a:lstStyle/>
          <a:p>
            <a:pPr eaLnBrk="1" hangingPunct="1"/>
            <a:r>
              <a:rPr lang="en-US" altLang="en-US" sz="3600" smtClean="0">
                <a:solidFill>
                  <a:srgbClr val="FFFF66"/>
                </a:solidFill>
              </a:rPr>
              <a:t>The Church’s Federal Tax-Exempt Status as a 501(c)(3) Organization</a:t>
            </a:r>
          </a:p>
        </p:txBody>
      </p:sp>
      <p:sp>
        <p:nvSpPr>
          <p:cNvPr id="121862" name="Rectangle 6"/>
          <p:cNvSpPr>
            <a:spLocks noGrp="1" noChangeArrowheads="1"/>
          </p:cNvSpPr>
          <p:nvPr>
            <p:ph type="body" sz="half" idx="1"/>
          </p:nvPr>
        </p:nvSpPr>
        <p:spPr>
          <a:xfrm>
            <a:off x="76200" y="2757488"/>
            <a:ext cx="4495800" cy="40386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4000" b="1" smtClean="0">
                <a:solidFill>
                  <a:srgbClr val="CC3300"/>
                </a:solidFill>
              </a:rPr>
              <a:t>Yes…request</a:t>
            </a:r>
          </a:p>
          <a:p>
            <a:pPr eaLnBrk="1" hangingPunct="1"/>
            <a:r>
              <a:rPr lang="en-US" altLang="en-US" sz="2600" smtClean="0"/>
              <a:t>Request documents—blanket exemption letter and cover letter </a:t>
            </a:r>
          </a:p>
          <a:p>
            <a:pPr eaLnBrk="1" hangingPunct="1"/>
            <a:r>
              <a:rPr lang="en-US" altLang="en-US" sz="2600" smtClean="0"/>
              <a:t>Keep them safely with your church’s other vital records</a:t>
            </a:r>
          </a:p>
        </p:txBody>
      </p:sp>
      <p:sp>
        <p:nvSpPr>
          <p:cNvPr id="121863" name="Rectangle 7"/>
          <p:cNvSpPr>
            <a:spLocks noGrp="1" noChangeArrowheads="1"/>
          </p:cNvSpPr>
          <p:nvPr>
            <p:ph type="body" sz="half" idx="2"/>
          </p:nvPr>
        </p:nvSpPr>
        <p:spPr>
          <a:xfrm>
            <a:off x="4495800" y="2757488"/>
            <a:ext cx="4648200" cy="3843337"/>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4000" b="1" smtClean="0">
                <a:solidFill>
                  <a:srgbClr val="CC3300"/>
                </a:solidFill>
              </a:rPr>
              <a:t>No…apply</a:t>
            </a:r>
          </a:p>
          <a:p>
            <a:pPr eaLnBrk="1" hangingPunct="1"/>
            <a:r>
              <a:rPr lang="en-US" altLang="en-US" sz="2600" smtClean="0"/>
              <a:t>Ask for an application</a:t>
            </a:r>
          </a:p>
          <a:p>
            <a:pPr eaLnBrk="1" hangingPunct="1"/>
            <a:r>
              <a:rPr lang="en-US" altLang="en-US" sz="2600" smtClean="0"/>
              <a:t>Complete and return the application</a:t>
            </a:r>
          </a:p>
          <a:p>
            <a:pPr eaLnBrk="1" hangingPunct="1"/>
            <a:r>
              <a:rPr lang="en-US" altLang="en-US" sz="2600" smtClean="0"/>
              <a:t>ABCUSA will send blanket exemption letter and cover letter </a:t>
            </a:r>
          </a:p>
        </p:txBody>
      </p:sp>
      <p:sp>
        <p:nvSpPr>
          <p:cNvPr id="121865" name="Text Box 9"/>
          <p:cNvSpPr txBox="1">
            <a:spLocks noChangeArrowheads="1"/>
          </p:cNvSpPr>
          <p:nvPr/>
        </p:nvSpPr>
        <p:spPr bwMode="auto">
          <a:xfrm>
            <a:off x="76200" y="1785938"/>
            <a:ext cx="8936038" cy="9048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a:t>Call to find out if your church is listed under ABCUSA’s 501(c)(3):</a:t>
            </a:r>
          </a:p>
          <a:p>
            <a:pPr eaLnBrk="1" hangingPunct="1">
              <a:buFont typeface="Wingdings" panose="05000000000000000000" pitchFamily="2" charset="2"/>
              <a:buNone/>
            </a:pPr>
            <a:r>
              <a:rPr lang="en-US" altLang="en-US" sz="2400">
                <a:solidFill>
                  <a:schemeClr val="tx2"/>
                </a:solidFill>
              </a:rPr>
              <a:t>1-800-222-3872, Julie Thomas, ext. 2466 or Iris Cobb, ext. 2280</a:t>
            </a:r>
          </a:p>
        </p:txBody>
      </p:sp>
      <p:sp>
        <p:nvSpPr>
          <p:cNvPr id="2151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8A9B613-AB4C-46F5-894C-8ECA9D790C08}" type="slidenum">
              <a:rPr lang="en-US" altLang="en-US" sz="2400"/>
              <a:pPr>
                <a:spcBef>
                  <a:spcPct val="0"/>
                </a:spcBef>
                <a:buClrTx/>
                <a:buSzTx/>
                <a:buFontTx/>
                <a:buNone/>
              </a:pPr>
              <a:t>15</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1865"/>
                                        </p:tgtEl>
                                        <p:attrNameLst>
                                          <p:attrName>style.visibility</p:attrName>
                                        </p:attrNameLst>
                                      </p:cBhvr>
                                      <p:to>
                                        <p:strVal val="visible"/>
                                      </p:to>
                                    </p:set>
                                    <p:anim calcmode="lin" valueType="num">
                                      <p:cBhvr additive="base">
                                        <p:cTn id="7" dur="500" fill="hold"/>
                                        <p:tgtEl>
                                          <p:spTgt spid="121865"/>
                                        </p:tgtEl>
                                        <p:attrNameLst>
                                          <p:attrName>ppt_x</p:attrName>
                                        </p:attrNameLst>
                                      </p:cBhvr>
                                      <p:tavLst>
                                        <p:tav tm="0">
                                          <p:val>
                                            <p:strVal val="0-#ppt_w/2"/>
                                          </p:val>
                                        </p:tav>
                                        <p:tav tm="100000">
                                          <p:val>
                                            <p:strVal val="#ppt_x"/>
                                          </p:val>
                                        </p:tav>
                                      </p:tavLst>
                                    </p:anim>
                                    <p:anim calcmode="lin" valueType="num">
                                      <p:cBhvr additive="base">
                                        <p:cTn id="8" dur="500" fill="hold"/>
                                        <p:tgtEl>
                                          <p:spTgt spid="12186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1862"/>
                                        </p:tgtEl>
                                        <p:attrNameLst>
                                          <p:attrName>style.visibility</p:attrName>
                                        </p:attrNameLst>
                                      </p:cBhvr>
                                      <p:to>
                                        <p:strVal val="visible"/>
                                      </p:to>
                                    </p:set>
                                    <p:anim calcmode="lin" valueType="num">
                                      <p:cBhvr additive="base">
                                        <p:cTn id="13" dur="500" fill="hold"/>
                                        <p:tgtEl>
                                          <p:spTgt spid="121862"/>
                                        </p:tgtEl>
                                        <p:attrNameLst>
                                          <p:attrName>ppt_x</p:attrName>
                                        </p:attrNameLst>
                                      </p:cBhvr>
                                      <p:tavLst>
                                        <p:tav tm="0">
                                          <p:val>
                                            <p:strVal val="0-#ppt_w/2"/>
                                          </p:val>
                                        </p:tav>
                                        <p:tav tm="100000">
                                          <p:val>
                                            <p:strVal val="#ppt_x"/>
                                          </p:val>
                                        </p:tav>
                                      </p:tavLst>
                                    </p:anim>
                                    <p:anim calcmode="lin" valueType="num">
                                      <p:cBhvr additive="base">
                                        <p:cTn id="14" dur="500" fill="hold"/>
                                        <p:tgtEl>
                                          <p:spTgt spid="12186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1863"/>
                                        </p:tgtEl>
                                        <p:attrNameLst>
                                          <p:attrName>style.visibility</p:attrName>
                                        </p:attrNameLst>
                                      </p:cBhvr>
                                      <p:to>
                                        <p:strVal val="visible"/>
                                      </p:to>
                                    </p:set>
                                    <p:anim calcmode="lin" valueType="num">
                                      <p:cBhvr additive="base">
                                        <p:cTn id="19" dur="500" fill="hold"/>
                                        <p:tgtEl>
                                          <p:spTgt spid="121863"/>
                                        </p:tgtEl>
                                        <p:attrNameLst>
                                          <p:attrName>ppt_x</p:attrName>
                                        </p:attrNameLst>
                                      </p:cBhvr>
                                      <p:tavLst>
                                        <p:tav tm="0">
                                          <p:val>
                                            <p:strVal val="1+#ppt_w/2"/>
                                          </p:val>
                                        </p:tav>
                                        <p:tav tm="100000">
                                          <p:val>
                                            <p:strVal val="#ppt_x"/>
                                          </p:val>
                                        </p:tav>
                                      </p:tavLst>
                                    </p:anim>
                                    <p:anim calcmode="lin" valueType="num">
                                      <p:cBhvr additive="base">
                                        <p:cTn id="20" dur="500" fill="hold"/>
                                        <p:tgtEl>
                                          <p:spTgt spid="1218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2" grpId="0" autoUpdateAnimBg="0"/>
      <p:bldP spid="121863" grpId="0" autoUpdateAnimBg="0"/>
      <p:bldP spid="12186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a:xfrm>
            <a:off x="304800" y="293688"/>
            <a:ext cx="8637588" cy="1190625"/>
          </a:xfrm>
          <a:effectLst>
            <a:outerShdw dist="35921" dir="2700000" algn="ctr" rotWithShape="0">
              <a:schemeClr val="bg2"/>
            </a:outerShdw>
          </a:effectLst>
        </p:spPr>
        <p:txBody>
          <a:bodyPr/>
          <a:lstStyle/>
          <a:p>
            <a:pPr eaLnBrk="1" hangingPunct="1"/>
            <a:r>
              <a:rPr lang="en-US" altLang="en-US" sz="3600" smtClean="0">
                <a:solidFill>
                  <a:srgbClr val="FFFF66"/>
                </a:solidFill>
              </a:rPr>
              <a:t>The Church’s Federal Tax-Exempt Status as a 501(c)(3) Organization</a:t>
            </a:r>
          </a:p>
        </p:txBody>
      </p:sp>
      <p:sp>
        <p:nvSpPr>
          <p:cNvPr id="12292" name="Rectangle 4"/>
          <p:cNvSpPr>
            <a:spLocks noGrp="1" noChangeArrowheads="1"/>
          </p:cNvSpPr>
          <p:nvPr>
            <p:ph type="body" idx="1"/>
          </p:nvPr>
        </p:nvSpPr>
        <p:spPr>
          <a:xfrm>
            <a:off x="328613" y="1752600"/>
            <a:ext cx="85867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How do you obtain a record of your church’s</a:t>
            </a:r>
          </a:p>
          <a:p>
            <a:pPr eaLnBrk="1" hangingPunct="1">
              <a:buFont typeface="Wingdings" panose="05000000000000000000" pitchFamily="2" charset="2"/>
              <a:buNone/>
            </a:pPr>
            <a:r>
              <a:rPr lang="en-US" altLang="en-US" smtClean="0"/>
              <a:t>tax exemption? – Option 2</a:t>
            </a:r>
          </a:p>
          <a:p>
            <a:pPr eaLnBrk="1" hangingPunct="1"/>
            <a:r>
              <a:rPr lang="en-US" altLang="en-US" smtClean="0"/>
              <a:t>Obtain independently of ABCUSA if desired</a:t>
            </a:r>
          </a:p>
          <a:p>
            <a:pPr eaLnBrk="1" hangingPunct="1"/>
            <a:r>
              <a:rPr lang="en-US" altLang="en-US" smtClean="0"/>
              <a:t>Probably requires legal advice</a:t>
            </a:r>
          </a:p>
        </p:txBody>
      </p:sp>
      <p:sp>
        <p:nvSpPr>
          <p:cNvPr id="2355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D437350-83BD-4D48-96CC-FE9A7E0E9CB8}" type="slidenum">
              <a:rPr lang="en-US" altLang="en-US" sz="2400"/>
              <a:pPr>
                <a:spcBef>
                  <a:spcPct val="0"/>
                </a:spcBef>
                <a:buClrTx/>
                <a:buSzTx/>
                <a:buFontTx/>
                <a:buNone/>
              </a:pPr>
              <a:t>16</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wipe(up)">
                                      <p:cBhvr>
                                        <p:cTn id="7" dur="500"/>
                                        <p:tgtEl>
                                          <p:spTgt spid="12292">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292">
                                            <p:txEl>
                                              <p:pRg st="1" end="1"/>
                                            </p:txEl>
                                          </p:spTgt>
                                        </p:tgtEl>
                                        <p:attrNameLst>
                                          <p:attrName>style.visibility</p:attrName>
                                        </p:attrNameLst>
                                      </p:cBhvr>
                                      <p:to>
                                        <p:strVal val="visible"/>
                                      </p:to>
                                    </p:set>
                                    <p:animEffect transition="in" filter="wipe(up)">
                                      <p:cBhvr>
                                        <p:cTn id="11" dur="500"/>
                                        <p:tgtEl>
                                          <p:spTgt spid="12292">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292">
                                            <p:txEl>
                                              <p:pRg st="2" end="2"/>
                                            </p:txEl>
                                          </p:spTgt>
                                        </p:tgtEl>
                                        <p:attrNameLst>
                                          <p:attrName>style.visibility</p:attrName>
                                        </p:attrNameLst>
                                      </p:cBhvr>
                                      <p:to>
                                        <p:strVal val="visible"/>
                                      </p:to>
                                    </p:set>
                                    <p:animEffect transition="in" filter="wipe(up)">
                                      <p:cBhvr>
                                        <p:cTn id="15" dur="500"/>
                                        <p:tgtEl>
                                          <p:spTgt spid="12292">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292">
                                            <p:txEl>
                                              <p:pRg st="3" end="3"/>
                                            </p:txEl>
                                          </p:spTgt>
                                        </p:tgtEl>
                                        <p:attrNameLst>
                                          <p:attrName>style.visibility</p:attrName>
                                        </p:attrNameLst>
                                      </p:cBhvr>
                                      <p:to>
                                        <p:strVal val="visible"/>
                                      </p:to>
                                    </p:set>
                                    <p:animEffect transition="in" filter="wipe(up)">
                                      <p:cBhvr>
                                        <p:cTn id="19" dur="500"/>
                                        <p:tgtEl>
                                          <p:spTgt spid="122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7" name="Rectangle 5"/>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Church needs federal tax ID to:</a:t>
            </a:r>
          </a:p>
          <a:p>
            <a:pPr eaLnBrk="1" hangingPunct="1"/>
            <a:r>
              <a:rPr lang="en-US" altLang="en-US" smtClean="0"/>
              <a:t>Report employee payroll taxes</a:t>
            </a:r>
          </a:p>
          <a:p>
            <a:pPr eaLnBrk="1" hangingPunct="1"/>
            <a:r>
              <a:rPr lang="en-US" altLang="en-US" smtClean="0"/>
              <a:t>Obtain state sales tax exemption</a:t>
            </a:r>
          </a:p>
        </p:txBody>
      </p:sp>
      <p:sp>
        <p:nvSpPr>
          <p:cNvPr id="13318" name="Rectangle 6"/>
          <p:cNvSpPr>
            <a:spLocks noGrp="1" noChangeArrowheads="1"/>
          </p:cNvSpPr>
          <p:nvPr>
            <p:ph type="title"/>
          </p:nvPr>
        </p:nvSpPr>
        <p:spPr>
          <a:xfrm>
            <a:off x="303213" y="722313"/>
            <a:ext cx="8521700" cy="762000"/>
          </a:xfrm>
          <a:noFill/>
          <a:effectLst>
            <a:outerShdw dist="35921" dir="2700000" algn="ctr" rotWithShape="0">
              <a:schemeClr val="bg2"/>
            </a:outerShdw>
          </a:effectLst>
        </p:spPr>
        <p:txBody>
          <a:bodyPr/>
          <a:lstStyle/>
          <a:p>
            <a:pPr eaLnBrk="1" hangingPunct="1"/>
            <a:r>
              <a:rPr lang="en-US" altLang="en-US" smtClean="0">
                <a:solidFill>
                  <a:srgbClr val="FFFF66"/>
                </a:solidFill>
              </a:rPr>
              <a:t>Federal Tax ID</a:t>
            </a:r>
            <a:endParaRPr lang="en-US" altLang="en-US" sz="3600" smtClean="0">
              <a:solidFill>
                <a:srgbClr val="FFFF66"/>
              </a:solidFill>
            </a:endParaRPr>
          </a:p>
        </p:txBody>
      </p:sp>
      <p:sp>
        <p:nvSpPr>
          <p:cNvPr id="2458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C505AB05-5CF8-4CF6-B740-C2EE8A40623F}" type="slidenum">
              <a:rPr lang="en-US" altLang="en-US" sz="2400"/>
              <a:pPr>
                <a:spcBef>
                  <a:spcPct val="0"/>
                </a:spcBef>
                <a:buClrTx/>
                <a:buSzTx/>
                <a:buFontTx/>
                <a:buNone/>
              </a:pPr>
              <a:t>17</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wipe(left)">
                                      <p:cBhvr>
                                        <p:cTn id="7" dur="500"/>
                                        <p:tgtEl>
                                          <p:spTgt spid="133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317">
                                            <p:txEl>
                                              <p:pRg st="0" end="0"/>
                                            </p:txEl>
                                          </p:spTgt>
                                        </p:tgtEl>
                                        <p:attrNameLst>
                                          <p:attrName>style.visibility</p:attrName>
                                        </p:attrNameLst>
                                      </p:cBhvr>
                                      <p:to>
                                        <p:strVal val="visible"/>
                                      </p:to>
                                    </p:set>
                                    <p:animEffect transition="in" filter="wipe(up)">
                                      <p:cBhvr>
                                        <p:cTn id="11" dur="500"/>
                                        <p:tgtEl>
                                          <p:spTgt spid="13317">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317">
                                            <p:txEl>
                                              <p:pRg st="1" end="1"/>
                                            </p:txEl>
                                          </p:spTgt>
                                        </p:tgtEl>
                                        <p:attrNameLst>
                                          <p:attrName>style.visibility</p:attrName>
                                        </p:attrNameLst>
                                      </p:cBhvr>
                                      <p:to>
                                        <p:strVal val="visible"/>
                                      </p:to>
                                    </p:set>
                                    <p:animEffect transition="in" filter="wipe(up)">
                                      <p:cBhvr>
                                        <p:cTn id="15" dur="500"/>
                                        <p:tgtEl>
                                          <p:spTgt spid="13317">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317">
                                            <p:txEl>
                                              <p:pRg st="2" end="2"/>
                                            </p:txEl>
                                          </p:spTgt>
                                        </p:tgtEl>
                                        <p:attrNameLst>
                                          <p:attrName>style.visibility</p:attrName>
                                        </p:attrNameLst>
                                      </p:cBhvr>
                                      <p:to>
                                        <p:strVal val="visible"/>
                                      </p:to>
                                    </p:set>
                                    <p:animEffect transition="in" filter="wipe(up)">
                                      <p:cBhvr>
                                        <p:cTn id="19" dur="500"/>
                                        <p:tgtEl>
                                          <p:spTgt spid="133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uild="p" autoUpdateAnimBg="0" advAuto="0"/>
      <p:bldP spid="1331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a:xfrm>
            <a:off x="774700" y="2986088"/>
            <a:ext cx="7607300" cy="823912"/>
          </a:xfrm>
          <a:effectLst>
            <a:outerShdw dist="35921" dir="2700000" algn="ctr" rotWithShape="0">
              <a:schemeClr val="bg2"/>
            </a:outerShdw>
          </a:effectLst>
        </p:spPr>
        <p:txBody>
          <a:bodyPr/>
          <a:lstStyle/>
          <a:p>
            <a:pPr eaLnBrk="1" hangingPunct="1"/>
            <a:r>
              <a:rPr lang="en-US" altLang="en-US" sz="4800" smtClean="0">
                <a:solidFill>
                  <a:srgbClr val="FFFF66"/>
                </a:solidFill>
              </a:rPr>
              <a:t>State Sales Tax Exemption</a:t>
            </a:r>
          </a:p>
        </p:txBody>
      </p:sp>
      <p:sp>
        <p:nvSpPr>
          <p:cNvPr id="25603"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5EB9481-62EE-4E4D-947E-D9727130018D}" type="slidenum">
              <a:rPr lang="en-US" altLang="en-US" sz="2400"/>
              <a:pPr>
                <a:spcBef>
                  <a:spcPct val="0"/>
                </a:spcBef>
                <a:buClrTx/>
                <a:buSzTx/>
                <a:buFontTx/>
                <a:buNone/>
              </a:pPr>
              <a:t>18</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wipe(up)">
                                      <p:cBhvr>
                                        <p:cTn id="7" dur="500"/>
                                        <p:tgtEl>
                                          <p:spTgt spid="105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319088" y="782638"/>
            <a:ext cx="8369300" cy="701675"/>
          </a:xfrm>
          <a:effectLst>
            <a:outerShdw dist="35921" dir="2700000" algn="ctr" rotWithShape="0">
              <a:schemeClr val="bg2"/>
            </a:outerShdw>
          </a:effectLst>
        </p:spPr>
        <p:txBody>
          <a:bodyPr/>
          <a:lstStyle/>
          <a:p>
            <a:pPr eaLnBrk="1" hangingPunct="1"/>
            <a:r>
              <a:rPr lang="en-US" altLang="en-US" sz="4000" smtClean="0">
                <a:solidFill>
                  <a:srgbClr val="FFFF66"/>
                </a:solidFill>
              </a:rPr>
              <a:t>State Sales Tax Exemption</a:t>
            </a:r>
          </a:p>
        </p:txBody>
      </p:sp>
      <p:sp>
        <p:nvSpPr>
          <p:cNvPr id="14340" name="Rectangle 4"/>
          <p:cNvSpPr>
            <a:spLocks noGrp="1" noChangeArrowheads="1"/>
          </p:cNvSpPr>
          <p:nvPr>
            <p:ph type="body" idx="1"/>
          </p:nvPr>
        </p:nvSpPr>
        <p:spPr>
          <a:xfrm>
            <a:off x="328613" y="1941513"/>
            <a:ext cx="8208962" cy="2706687"/>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Obtain an exemption</a:t>
            </a:r>
          </a:p>
          <a:p>
            <a:pPr eaLnBrk="1" hangingPunct="1"/>
            <a:r>
              <a:rPr lang="en-US" altLang="en-US" smtClean="0"/>
              <a:t>Through State Department of Revenue</a:t>
            </a:r>
          </a:p>
          <a:p>
            <a:pPr eaLnBrk="1" hangingPunct="1"/>
            <a:r>
              <a:rPr lang="en-US" altLang="en-US" smtClean="0"/>
              <a:t>Periodic renewals necessary</a:t>
            </a:r>
          </a:p>
          <a:p>
            <a:pPr eaLnBrk="1" hangingPunct="1"/>
            <a:r>
              <a:rPr lang="en-US" altLang="en-US" smtClean="0"/>
              <a:t>Use </a:t>
            </a:r>
            <a:r>
              <a:rPr lang="en-US" altLang="en-US" u="sng" smtClean="0"/>
              <a:t>only</a:t>
            </a:r>
            <a:r>
              <a:rPr lang="en-US" altLang="en-US" smtClean="0"/>
              <a:t> for church related purchases</a:t>
            </a:r>
          </a:p>
        </p:txBody>
      </p:sp>
      <p:sp>
        <p:nvSpPr>
          <p:cNvPr id="14341" name="Rectangle 5"/>
          <p:cNvSpPr>
            <a:spLocks noChangeArrowheads="1"/>
          </p:cNvSpPr>
          <p:nvPr/>
        </p:nvSpPr>
        <p:spPr bwMode="auto">
          <a:xfrm>
            <a:off x="533400" y="4343400"/>
            <a:ext cx="6019800" cy="4572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11430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lvl="1" eaLnBrk="1" hangingPunct="1">
              <a:buFont typeface="Wingdings" panose="05000000000000000000" pitchFamily="2" charset="2"/>
              <a:buNone/>
            </a:pPr>
            <a:r>
              <a:rPr lang="en-US" altLang="en-US" sz="2400"/>
              <a:t>(not handled through ABCUSA)</a:t>
            </a:r>
          </a:p>
        </p:txBody>
      </p:sp>
      <p:sp>
        <p:nvSpPr>
          <p:cNvPr id="26629"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37DC993-5E1A-4EED-A8B9-1829BAD8CC7A}" type="slidenum">
              <a:rPr lang="en-US" altLang="en-US" sz="2400"/>
              <a:pPr>
                <a:spcBef>
                  <a:spcPct val="0"/>
                </a:spcBef>
                <a:buClrTx/>
                <a:buSzTx/>
                <a:buFontTx/>
                <a:buNone/>
              </a:pPr>
              <a:t>19</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4340">
                                            <p:txEl>
                                              <p:pRg st="0" end="0"/>
                                            </p:txEl>
                                          </p:spTgt>
                                        </p:tgtEl>
                                        <p:attrNameLst>
                                          <p:attrName>style.visibility</p:attrName>
                                        </p:attrNameLst>
                                      </p:cBhvr>
                                      <p:to>
                                        <p:strVal val="visible"/>
                                      </p:to>
                                    </p:set>
                                    <p:animEffect transition="in" filter="wipe(up)">
                                      <p:cBhvr>
                                        <p:cTn id="12" dur="500"/>
                                        <p:tgtEl>
                                          <p:spTgt spid="14340">
                                            <p:txEl>
                                              <p:pRg st="0" end="0"/>
                                            </p:txEl>
                                          </p:spTgt>
                                        </p:tgtEl>
                                      </p:cBhvr>
                                    </p:animEffect>
                                  </p:childTnLst>
                                </p:cTn>
                              </p:par>
                            </p:childTnLst>
                          </p:cTn>
                        </p:par>
                        <p:par>
                          <p:cTn id="13" fill="hold" nodeType="afterGroup">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4340">
                                            <p:txEl>
                                              <p:pRg st="1" end="1"/>
                                            </p:txEl>
                                          </p:spTgt>
                                        </p:tgtEl>
                                        <p:attrNameLst>
                                          <p:attrName>style.visibility</p:attrName>
                                        </p:attrNameLst>
                                      </p:cBhvr>
                                      <p:to>
                                        <p:strVal val="visible"/>
                                      </p:to>
                                    </p:set>
                                    <p:animEffect transition="in" filter="wipe(up)">
                                      <p:cBhvr>
                                        <p:cTn id="16" dur="500"/>
                                        <p:tgtEl>
                                          <p:spTgt spid="14340">
                                            <p:txEl>
                                              <p:pRg st="1" end="1"/>
                                            </p:txEl>
                                          </p:spTgt>
                                        </p:tgtEl>
                                      </p:cBhvr>
                                    </p:animEffect>
                                  </p:childTnLst>
                                </p:cTn>
                              </p:par>
                            </p:childTnLst>
                          </p:cTn>
                        </p:par>
                        <p:par>
                          <p:cTn id="17" fill="hold" nodeType="afterGroup">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4340">
                                            <p:txEl>
                                              <p:pRg st="2" end="2"/>
                                            </p:txEl>
                                          </p:spTgt>
                                        </p:tgtEl>
                                        <p:attrNameLst>
                                          <p:attrName>style.visibility</p:attrName>
                                        </p:attrNameLst>
                                      </p:cBhvr>
                                      <p:to>
                                        <p:strVal val="visible"/>
                                      </p:to>
                                    </p:set>
                                    <p:animEffect transition="in" filter="wipe(up)">
                                      <p:cBhvr>
                                        <p:cTn id="20" dur="500"/>
                                        <p:tgtEl>
                                          <p:spTgt spid="14340">
                                            <p:txEl>
                                              <p:pRg st="2" end="2"/>
                                            </p:txEl>
                                          </p:spTgt>
                                        </p:tgtEl>
                                      </p:cBhvr>
                                    </p:animEffect>
                                  </p:childTnLst>
                                </p:cTn>
                              </p:par>
                            </p:childTnLst>
                          </p:cTn>
                        </p:par>
                        <p:par>
                          <p:cTn id="21" fill="hold" nodeType="afterGroup">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340">
                                            <p:txEl>
                                              <p:pRg st="3" end="3"/>
                                            </p:txEl>
                                          </p:spTgt>
                                        </p:tgtEl>
                                        <p:attrNameLst>
                                          <p:attrName>style.visibility</p:attrName>
                                        </p:attrNameLst>
                                      </p:cBhvr>
                                      <p:to>
                                        <p:strVal val="visible"/>
                                      </p:to>
                                    </p:set>
                                    <p:animEffect transition="in" filter="wipe(up)">
                                      <p:cBhvr>
                                        <p:cTn id="24" dur="500"/>
                                        <p:tgtEl>
                                          <p:spTgt spid="14340">
                                            <p:txEl>
                                              <p:pRg st="3" end="3"/>
                                            </p:txEl>
                                          </p:spTgt>
                                        </p:tgtEl>
                                      </p:cBhvr>
                                    </p:animEffect>
                                  </p:childTnLst>
                                </p:cTn>
                              </p:par>
                            </p:childTnLst>
                          </p:cTn>
                        </p:par>
                        <p:par>
                          <p:cTn id="25" fill="hold" nodeType="afterGroup">
                            <p:stCondLst>
                              <p:cond delay="2500"/>
                            </p:stCondLst>
                            <p:childTnLst>
                              <p:par>
                                <p:cTn id="26" presetID="1" presetClass="entr" presetSubtype="0" fill="hold" grpId="0" nodeType="afterEffect">
                                  <p:stCondLst>
                                    <p:cond delay="0"/>
                                  </p:stCondLst>
                                  <p:childTnLst>
                                    <p:set>
                                      <p:cBhvr>
                                        <p:cTn id="27" dur="1" fill="hold">
                                          <p:stCondLst>
                                            <p:cond delay="499"/>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utoUpdateAnimBg="0"/>
      <p:bldP spid="14340" grpId="0" build="p" autoUpdateAnimBg="0" advAuto="0"/>
      <p:bldP spid="1434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Form 990</a:t>
            </a:r>
          </a:p>
        </p:txBody>
      </p:sp>
      <p:sp>
        <p:nvSpPr>
          <p:cNvPr id="27651"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endParaRPr lang="en-US" altLang="en-US" smtClean="0"/>
          </a:p>
          <a:p>
            <a:pPr eaLnBrk="1" hangingPunct="1">
              <a:buFont typeface="Wingdings" panose="05000000000000000000" pitchFamily="2" charset="2"/>
              <a:buNone/>
            </a:pPr>
            <a:r>
              <a:rPr lang="en-US" altLang="en-US" smtClean="0"/>
              <a:t>What is it?</a:t>
            </a:r>
          </a:p>
          <a:p>
            <a:pPr eaLnBrk="1" hangingPunct="1"/>
            <a:r>
              <a:rPr lang="en-US" altLang="en-US" smtClean="0"/>
              <a:t>The standard tax return required for many non-profit,</a:t>
            </a:r>
            <a:r>
              <a:rPr lang="en-US" altLang="en-US" smtClean="0">
                <a:sym typeface="Wingdings" panose="05000000000000000000" pitchFamily="2" charset="2"/>
              </a:rPr>
              <a:t> tax exempt</a:t>
            </a:r>
            <a:r>
              <a:rPr lang="en-US" altLang="en-US" smtClean="0"/>
              <a:t> organizations </a:t>
            </a:r>
          </a:p>
        </p:txBody>
      </p:sp>
      <p:sp>
        <p:nvSpPr>
          <p:cNvPr id="2765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4293733-DC39-49B4-B46E-3EE8EC914448}" type="slidenum">
              <a:rPr lang="en-US" altLang="en-US" sz="2400"/>
              <a:pPr>
                <a:spcBef>
                  <a:spcPct val="0"/>
                </a:spcBef>
                <a:buClrTx/>
                <a:buSzTx/>
                <a:buFontTx/>
                <a:buNone/>
              </a:pPr>
              <a:t>20</a:t>
            </a:fld>
            <a:endParaRPr lang="en-US" altLang="en-US" sz="24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Form 990</a:t>
            </a:r>
          </a:p>
        </p:txBody>
      </p:sp>
      <p:sp>
        <p:nvSpPr>
          <p:cNvPr id="28675"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Must Churches file a 990?</a:t>
            </a:r>
          </a:p>
          <a:p>
            <a:pPr eaLnBrk="1" hangingPunct="1"/>
            <a:r>
              <a:rPr lang="en-US" altLang="en-US" smtClean="0"/>
              <a:t>No, religious organizations are exempt from filing </a:t>
            </a:r>
          </a:p>
          <a:p>
            <a:pPr eaLnBrk="1" hangingPunct="1"/>
            <a:r>
              <a:rPr lang="en-US" altLang="en-US" smtClean="0"/>
              <a:t>Honors historic Baptist principle: Separation of Church and State</a:t>
            </a:r>
          </a:p>
        </p:txBody>
      </p:sp>
      <p:sp>
        <p:nvSpPr>
          <p:cNvPr id="2867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AA41C6C-922F-4D5D-A8B5-44424AEB4DC2}" type="slidenum">
              <a:rPr lang="en-US" altLang="en-US" sz="2400"/>
              <a:pPr>
                <a:spcBef>
                  <a:spcPct val="0"/>
                </a:spcBef>
                <a:buClrTx/>
                <a:buSzTx/>
                <a:buFontTx/>
                <a:buNone/>
              </a:pPr>
              <a:t>21</a:t>
            </a:fld>
            <a:endParaRPr lang="en-US" altLang="en-US"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06500" name="Rectangle 4"/>
          <p:cNvSpPr>
            <a:spLocks noGrp="1" noChangeArrowheads="1"/>
          </p:cNvSpPr>
          <p:nvPr>
            <p:ph type="body" idx="1"/>
          </p:nvPr>
        </p:nvSpPr>
        <p:spPr>
          <a:xfrm>
            <a:off x="328613" y="1941513"/>
            <a:ext cx="8815387" cy="4687887"/>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mtClean="0"/>
              <a:t>Is the church obligated to provide a receipt for gifts?</a:t>
            </a:r>
          </a:p>
          <a:p>
            <a:pPr eaLnBrk="1" hangingPunct="1">
              <a:lnSpc>
                <a:spcPct val="90000"/>
              </a:lnSpc>
            </a:pPr>
            <a:r>
              <a:rPr lang="en-US" altLang="en-US" smtClean="0"/>
              <a:t>Yes, for contributions of $250.00 or more</a:t>
            </a:r>
          </a:p>
          <a:p>
            <a:pPr eaLnBrk="1" hangingPunct="1">
              <a:lnSpc>
                <a:spcPct val="90000"/>
              </a:lnSpc>
            </a:pPr>
            <a:r>
              <a:rPr lang="en-US" altLang="en-US" smtClean="0"/>
              <a:t>Receipt/acknowledgement includes the following:</a:t>
            </a:r>
          </a:p>
          <a:p>
            <a:pPr lvl="1" eaLnBrk="1" hangingPunct="1">
              <a:lnSpc>
                <a:spcPct val="90000"/>
              </a:lnSpc>
            </a:pPr>
            <a:r>
              <a:rPr lang="en-US" altLang="en-US" sz="3000" smtClean="0"/>
              <a:t>Donor’s name</a:t>
            </a:r>
          </a:p>
          <a:p>
            <a:pPr lvl="1" eaLnBrk="1" hangingPunct="1">
              <a:lnSpc>
                <a:spcPct val="90000"/>
              </a:lnSpc>
            </a:pPr>
            <a:r>
              <a:rPr lang="en-US" altLang="en-US" sz="3000" smtClean="0"/>
              <a:t>Itemized list of </a:t>
            </a:r>
            <a:r>
              <a:rPr lang="en-US" altLang="en-US" sz="3000" u="sng" smtClean="0"/>
              <a:t>each</a:t>
            </a:r>
            <a:r>
              <a:rPr lang="en-US" altLang="en-US" sz="3000" smtClean="0"/>
              <a:t> contribution of $250 or more</a:t>
            </a:r>
          </a:p>
          <a:p>
            <a:pPr lvl="1" eaLnBrk="1" hangingPunct="1">
              <a:lnSpc>
                <a:spcPct val="90000"/>
              </a:lnSpc>
            </a:pPr>
            <a:r>
              <a:rPr lang="en-US" altLang="en-US" sz="3000" smtClean="0"/>
              <a:t>Date of each gift</a:t>
            </a:r>
          </a:p>
        </p:txBody>
      </p:sp>
      <p:sp>
        <p:nvSpPr>
          <p:cNvPr id="2970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737011FD-86D2-41BB-B14E-4D5108D5CCBE}" type="slidenum">
              <a:rPr lang="en-US" altLang="en-US" sz="2400"/>
              <a:pPr>
                <a:spcBef>
                  <a:spcPct val="0"/>
                </a:spcBef>
                <a:buClrTx/>
                <a:buSzTx/>
                <a:buFontTx/>
                <a:buNone/>
              </a:pPr>
              <a:t>22</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6499"/>
                                        </p:tgtEl>
                                        <p:attrNameLst>
                                          <p:attrName>style.visibility</p:attrName>
                                        </p:attrNameLst>
                                      </p:cBhvr>
                                      <p:to>
                                        <p:strVal val="visible"/>
                                      </p:to>
                                    </p:set>
                                    <p:animEffect transition="in" filter="wipe(left)">
                                      <p:cBhvr>
                                        <p:cTn id="7" dur="500"/>
                                        <p:tgtEl>
                                          <p:spTgt spid="10649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6500">
                                            <p:txEl>
                                              <p:pRg st="0" end="0"/>
                                            </p:txEl>
                                          </p:spTgt>
                                        </p:tgtEl>
                                        <p:attrNameLst>
                                          <p:attrName>style.visibility</p:attrName>
                                        </p:attrNameLst>
                                      </p:cBhvr>
                                      <p:to>
                                        <p:strVal val="visible"/>
                                      </p:to>
                                    </p:set>
                                    <p:animEffect transition="in" filter="wipe(up)">
                                      <p:cBhvr>
                                        <p:cTn id="11" dur="500"/>
                                        <p:tgtEl>
                                          <p:spTgt spid="106500">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6500">
                                            <p:txEl>
                                              <p:pRg st="1" end="1"/>
                                            </p:txEl>
                                          </p:spTgt>
                                        </p:tgtEl>
                                        <p:attrNameLst>
                                          <p:attrName>style.visibility</p:attrName>
                                        </p:attrNameLst>
                                      </p:cBhvr>
                                      <p:to>
                                        <p:strVal val="visible"/>
                                      </p:to>
                                    </p:set>
                                    <p:animEffect transition="in" filter="wipe(up)">
                                      <p:cBhvr>
                                        <p:cTn id="15" dur="500"/>
                                        <p:tgtEl>
                                          <p:spTgt spid="106500">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6500">
                                            <p:txEl>
                                              <p:pRg st="2" end="2"/>
                                            </p:txEl>
                                          </p:spTgt>
                                        </p:tgtEl>
                                        <p:attrNameLst>
                                          <p:attrName>style.visibility</p:attrName>
                                        </p:attrNameLst>
                                      </p:cBhvr>
                                      <p:to>
                                        <p:strVal val="visible"/>
                                      </p:to>
                                    </p:set>
                                    <p:animEffect transition="in" filter="wipe(up)">
                                      <p:cBhvr>
                                        <p:cTn id="19" dur="500"/>
                                        <p:tgtEl>
                                          <p:spTgt spid="106500">
                                            <p:txEl>
                                              <p:pRg st="2" end="2"/>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06500">
                                            <p:txEl>
                                              <p:pRg st="3" end="3"/>
                                            </p:txEl>
                                          </p:spTgt>
                                        </p:tgtEl>
                                        <p:attrNameLst>
                                          <p:attrName>style.visibility</p:attrName>
                                        </p:attrNameLst>
                                      </p:cBhvr>
                                      <p:to>
                                        <p:strVal val="visible"/>
                                      </p:to>
                                    </p:set>
                                    <p:animEffect transition="in" filter="wipe(up)">
                                      <p:cBhvr>
                                        <p:cTn id="22" dur="500"/>
                                        <p:tgtEl>
                                          <p:spTgt spid="106500">
                                            <p:txEl>
                                              <p:pRg st="3" end="3"/>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06500">
                                            <p:txEl>
                                              <p:pRg st="4" end="4"/>
                                            </p:txEl>
                                          </p:spTgt>
                                        </p:tgtEl>
                                        <p:attrNameLst>
                                          <p:attrName>style.visibility</p:attrName>
                                        </p:attrNameLst>
                                      </p:cBhvr>
                                      <p:to>
                                        <p:strVal val="visible"/>
                                      </p:to>
                                    </p:set>
                                    <p:animEffect transition="in" filter="wipe(up)">
                                      <p:cBhvr>
                                        <p:cTn id="25" dur="500"/>
                                        <p:tgtEl>
                                          <p:spTgt spid="106500">
                                            <p:txEl>
                                              <p:pRg st="4" end="4"/>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06500">
                                            <p:txEl>
                                              <p:pRg st="5" end="5"/>
                                            </p:txEl>
                                          </p:spTgt>
                                        </p:tgtEl>
                                        <p:attrNameLst>
                                          <p:attrName>style.visibility</p:attrName>
                                        </p:attrNameLst>
                                      </p:cBhvr>
                                      <p:to>
                                        <p:strVal val="visible"/>
                                      </p:to>
                                    </p:set>
                                    <p:animEffect transition="in" filter="wipe(up)">
                                      <p:cBhvr>
                                        <p:cTn id="28" dur="500"/>
                                        <p:tgtEl>
                                          <p:spTgt spid="10650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P spid="106500"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49507" name="Rectangle 3"/>
          <p:cNvSpPr>
            <a:spLocks noGrp="1" noChangeArrowheads="1"/>
          </p:cNvSpPr>
          <p:nvPr>
            <p:ph type="body" idx="1"/>
          </p:nvPr>
        </p:nvSpPr>
        <p:spPr>
          <a:xfrm>
            <a:off x="328613" y="1941513"/>
            <a:ext cx="8815387" cy="4687887"/>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cs typeface="Times New Roman" panose="02020603050405020304" pitchFamily="18" charset="0"/>
              </a:rPr>
              <a:t>When </a:t>
            </a:r>
            <a:r>
              <a:rPr lang="en-US" altLang="en-US" u="sng" smtClean="0">
                <a:cs typeface="Times New Roman" panose="02020603050405020304" pitchFamily="18" charset="0"/>
              </a:rPr>
              <a:t>must</a:t>
            </a:r>
            <a:r>
              <a:rPr lang="en-US" altLang="en-US" smtClean="0">
                <a:cs typeface="Times New Roman" panose="02020603050405020304" pitchFamily="18" charset="0"/>
              </a:rPr>
              <a:t> a church provide receipts for gifts </a:t>
            </a:r>
            <a:r>
              <a:rPr lang="en-US" altLang="en-US" u="sng" smtClean="0">
                <a:cs typeface="Times New Roman" panose="02020603050405020304" pitchFamily="18" charset="0"/>
              </a:rPr>
              <a:t>under</a:t>
            </a:r>
            <a:r>
              <a:rPr lang="en-US" altLang="en-US" smtClean="0">
                <a:cs typeface="Times New Roman" panose="02020603050405020304" pitchFamily="18" charset="0"/>
              </a:rPr>
              <a:t> $250?  </a:t>
            </a:r>
          </a:p>
          <a:p>
            <a:pPr eaLnBrk="1" hangingPunct="1"/>
            <a:r>
              <a:rPr lang="en-US" altLang="en-US" smtClean="0">
                <a:cs typeface="Times New Roman" panose="02020603050405020304" pitchFamily="18" charset="0"/>
              </a:rPr>
              <a:t>When the church </a:t>
            </a:r>
            <a:r>
              <a:rPr lang="en-US" altLang="en-US" u="sng" smtClean="0">
                <a:cs typeface="Times New Roman" panose="02020603050405020304" pitchFamily="18" charset="0"/>
              </a:rPr>
              <a:t>as a regular process</a:t>
            </a:r>
            <a:r>
              <a:rPr lang="en-US" altLang="en-US" smtClean="0">
                <a:cs typeface="Times New Roman" panose="02020603050405020304" pitchFamily="18" charset="0"/>
              </a:rPr>
              <a:t> provides a record of gifts (e.g. on a quarterly or annual basis) must be in taxpayer’s hands by mailing date of tax return.</a:t>
            </a:r>
            <a:endParaRPr lang="en-US" altLang="en-US" sz="3400" smtClean="0"/>
          </a:p>
        </p:txBody>
      </p:sp>
      <p:sp>
        <p:nvSpPr>
          <p:cNvPr id="3072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F6404EE-08CB-4F7B-8ADD-B127D64FB609}" type="slidenum">
              <a:rPr lang="en-US" altLang="en-US" sz="2400"/>
              <a:pPr>
                <a:spcBef>
                  <a:spcPct val="0"/>
                </a:spcBef>
                <a:buClrTx/>
                <a:buSzTx/>
                <a:buFontTx/>
                <a:buNone/>
              </a:pPr>
              <a:t>23</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wipe(left)">
                                      <p:cBhvr>
                                        <p:cTn id="7" dur="500"/>
                                        <p:tgtEl>
                                          <p:spTgt spid="149506"/>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9507">
                                            <p:txEl>
                                              <p:pRg st="0" end="0"/>
                                            </p:txEl>
                                          </p:spTgt>
                                        </p:tgtEl>
                                        <p:attrNameLst>
                                          <p:attrName>style.visibility</p:attrName>
                                        </p:attrNameLst>
                                      </p:cBhvr>
                                      <p:to>
                                        <p:strVal val="visible"/>
                                      </p:to>
                                    </p:set>
                                    <p:animEffect transition="in" filter="wipe(up)">
                                      <p:cBhvr>
                                        <p:cTn id="11" dur="500"/>
                                        <p:tgtEl>
                                          <p:spTgt spid="149507">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9507">
                                            <p:txEl>
                                              <p:pRg st="1" end="1"/>
                                            </p:txEl>
                                          </p:spTgt>
                                        </p:tgtEl>
                                        <p:attrNameLst>
                                          <p:attrName>style.visibility</p:attrName>
                                        </p:attrNameLst>
                                      </p:cBhvr>
                                      <p:to>
                                        <p:strVal val="visible"/>
                                      </p:to>
                                    </p:set>
                                    <p:animEffect transition="in" filter="wipe(up)">
                                      <p:cBhvr>
                                        <p:cTn id="15" dur="500"/>
                                        <p:tgtEl>
                                          <p:spTgt spid="149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6" grpId="0" autoUpdateAnimBg="0"/>
      <p:bldP spid="149507"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5365" name="Rectangle 5"/>
          <p:cNvSpPr>
            <a:spLocks noGrp="1" noChangeArrowheads="1"/>
          </p:cNvSpPr>
          <p:nvPr>
            <p:ph type="body" idx="1"/>
          </p:nvPr>
        </p:nvSpPr>
        <p:spPr>
          <a:xfrm>
            <a:off x="328613" y="1941513"/>
            <a:ext cx="8586787" cy="4114800"/>
          </a:xfrm>
          <a:noFill/>
          <a:effectLst>
            <a:outerShdw dist="35921" dir="2700000" algn="ctr" rotWithShape="0">
              <a:schemeClr val="bg2"/>
            </a:outerShdw>
          </a:effectLst>
        </p:spPr>
        <p:txBody>
          <a:bodyPr/>
          <a:lstStyle/>
          <a:p>
            <a:pPr eaLnBrk="1" hangingPunct="1"/>
            <a:r>
              <a:rPr lang="en-US" altLang="en-US" smtClean="0"/>
              <a:t>Receipt/acknowledgement includes the following:</a:t>
            </a:r>
            <a:endParaRPr lang="en-US" altLang="en-US" sz="2800" smtClean="0"/>
          </a:p>
          <a:p>
            <a:pPr lvl="1" eaLnBrk="1" hangingPunct="1"/>
            <a:r>
              <a:rPr lang="en-US" altLang="en-US" sz="3000" smtClean="0"/>
              <a:t>Statement that “no goods or services other than intangible religious benefits were received in exchange for this gift.”</a:t>
            </a:r>
          </a:p>
          <a:p>
            <a:pPr lvl="1" eaLnBrk="1" hangingPunct="1"/>
            <a:r>
              <a:rPr lang="en-US" altLang="en-US" sz="3000" smtClean="0"/>
              <a:t>Donor must receive by the date his/her tax return is filed</a:t>
            </a:r>
          </a:p>
        </p:txBody>
      </p:sp>
      <p:sp>
        <p:nvSpPr>
          <p:cNvPr id="3174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9761E4C-E2FE-4C2E-83FB-2091E2F09C8F}" type="slidenum">
              <a:rPr lang="en-US" altLang="en-US" sz="2400"/>
              <a:pPr>
                <a:spcBef>
                  <a:spcPct val="0"/>
                </a:spcBef>
                <a:buClrTx/>
                <a:buSzTx/>
                <a:buFontTx/>
                <a:buNone/>
              </a:pPr>
              <a:t>24</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Effect transition="in" filter="wipe(up)">
                                      <p:cBhvr>
                                        <p:cTn id="7" dur="500"/>
                                        <p:tgtEl>
                                          <p:spTgt spid="15365">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5365">
                                            <p:txEl>
                                              <p:pRg st="1" end="1"/>
                                            </p:txEl>
                                          </p:spTgt>
                                        </p:tgtEl>
                                        <p:attrNameLst>
                                          <p:attrName>style.visibility</p:attrName>
                                        </p:attrNameLst>
                                      </p:cBhvr>
                                      <p:to>
                                        <p:strVal val="visible"/>
                                      </p:to>
                                    </p:set>
                                    <p:animEffect transition="in" filter="wipe(up)">
                                      <p:cBhvr>
                                        <p:cTn id="10" dur="500"/>
                                        <p:tgtEl>
                                          <p:spTgt spid="15365">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5365">
                                            <p:txEl>
                                              <p:pRg st="2" end="2"/>
                                            </p:txEl>
                                          </p:spTgt>
                                        </p:tgtEl>
                                        <p:attrNameLst>
                                          <p:attrName>style.visibility</p:attrName>
                                        </p:attrNameLst>
                                      </p:cBhvr>
                                      <p:to>
                                        <p:strVal val="visible"/>
                                      </p:to>
                                    </p:set>
                                    <p:animEffect transition="in" filter="wipe(up)">
                                      <p:cBhvr>
                                        <p:cTn id="13" dur="500"/>
                                        <p:tgtEl>
                                          <p:spTgt spid="153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6388" name="Rectangle 4"/>
          <p:cNvSpPr>
            <a:spLocks noGrp="1" noChangeArrowheads="1"/>
          </p:cNvSpPr>
          <p:nvPr>
            <p:ph type="body" idx="1"/>
          </p:nvPr>
        </p:nvSpPr>
        <p:spPr>
          <a:xfrm>
            <a:off x="328613" y="1789113"/>
            <a:ext cx="8208962" cy="4611687"/>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z="3000" smtClean="0"/>
              <a:t>When is a gift tax deductible?</a:t>
            </a:r>
          </a:p>
          <a:p>
            <a:pPr eaLnBrk="1" hangingPunct="1">
              <a:lnSpc>
                <a:spcPct val="90000"/>
              </a:lnSpc>
            </a:pPr>
            <a:r>
              <a:rPr lang="en-US" altLang="en-US" sz="3000" smtClean="0"/>
              <a:t>Gift of cash or other property</a:t>
            </a:r>
          </a:p>
          <a:p>
            <a:pPr eaLnBrk="1" hangingPunct="1">
              <a:lnSpc>
                <a:spcPct val="90000"/>
              </a:lnSpc>
            </a:pPr>
            <a:r>
              <a:rPr lang="en-US" altLang="en-US" sz="3000" smtClean="0"/>
              <a:t>Made before close of year for which contribution claimed (based on postmark)</a:t>
            </a:r>
          </a:p>
          <a:p>
            <a:pPr eaLnBrk="1" hangingPunct="1">
              <a:lnSpc>
                <a:spcPct val="90000"/>
              </a:lnSpc>
            </a:pPr>
            <a:r>
              <a:rPr lang="en-US" altLang="en-US" sz="3000" smtClean="0"/>
              <a:t>Unconditional and without personal benefit to the contributor</a:t>
            </a:r>
          </a:p>
          <a:p>
            <a:pPr eaLnBrk="1" hangingPunct="1">
              <a:lnSpc>
                <a:spcPct val="90000"/>
              </a:lnSpc>
            </a:pPr>
            <a:r>
              <a:rPr lang="en-US" altLang="en-US" sz="3000" smtClean="0"/>
              <a:t>To or for use of the church</a:t>
            </a:r>
          </a:p>
          <a:p>
            <a:pPr eaLnBrk="1" hangingPunct="1">
              <a:lnSpc>
                <a:spcPct val="90000"/>
              </a:lnSpc>
            </a:pPr>
            <a:r>
              <a:rPr lang="en-US" altLang="en-US" sz="3000" smtClean="0"/>
              <a:t>Not to exceed amounts allowed by law</a:t>
            </a:r>
          </a:p>
          <a:p>
            <a:pPr eaLnBrk="1" hangingPunct="1">
              <a:lnSpc>
                <a:spcPct val="90000"/>
              </a:lnSpc>
            </a:pPr>
            <a:r>
              <a:rPr lang="en-US" altLang="en-US" sz="3000" smtClean="0"/>
              <a:t>Properly substantiated</a:t>
            </a:r>
          </a:p>
        </p:txBody>
      </p:sp>
      <p:sp>
        <p:nvSpPr>
          <p:cNvPr id="3277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5EF1DBB-4599-4801-B480-7E8D048CAB71}" type="slidenum">
              <a:rPr lang="en-US" altLang="en-US" sz="2400"/>
              <a:pPr>
                <a:spcBef>
                  <a:spcPct val="0"/>
                </a:spcBef>
                <a:buClrTx/>
                <a:buSzTx/>
                <a:buFontTx/>
                <a:buNone/>
              </a:pPr>
              <a:t>25</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up)">
                                      <p:cBhvr>
                                        <p:cTn id="7" dur="500"/>
                                        <p:tgtEl>
                                          <p:spTgt spid="1638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388">
                                            <p:txEl>
                                              <p:pRg st="1" end="1"/>
                                            </p:txEl>
                                          </p:spTgt>
                                        </p:tgtEl>
                                        <p:attrNameLst>
                                          <p:attrName>style.visibility</p:attrName>
                                        </p:attrNameLst>
                                      </p:cBhvr>
                                      <p:to>
                                        <p:strVal val="visible"/>
                                      </p:to>
                                    </p:set>
                                    <p:animEffect transition="in" filter="wipe(up)">
                                      <p:cBhvr>
                                        <p:cTn id="11" dur="500"/>
                                        <p:tgtEl>
                                          <p:spTgt spid="16388">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6388">
                                            <p:txEl>
                                              <p:pRg st="2" end="2"/>
                                            </p:txEl>
                                          </p:spTgt>
                                        </p:tgtEl>
                                        <p:attrNameLst>
                                          <p:attrName>style.visibility</p:attrName>
                                        </p:attrNameLst>
                                      </p:cBhvr>
                                      <p:to>
                                        <p:strVal val="visible"/>
                                      </p:to>
                                    </p:set>
                                    <p:animEffect transition="in" filter="wipe(up)">
                                      <p:cBhvr>
                                        <p:cTn id="15" dur="500"/>
                                        <p:tgtEl>
                                          <p:spTgt spid="16388">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388">
                                            <p:txEl>
                                              <p:pRg st="3" end="3"/>
                                            </p:txEl>
                                          </p:spTgt>
                                        </p:tgtEl>
                                        <p:attrNameLst>
                                          <p:attrName>style.visibility</p:attrName>
                                        </p:attrNameLst>
                                      </p:cBhvr>
                                      <p:to>
                                        <p:strVal val="visible"/>
                                      </p:to>
                                    </p:set>
                                    <p:animEffect transition="in" filter="wipe(up)">
                                      <p:cBhvr>
                                        <p:cTn id="19" dur="500"/>
                                        <p:tgtEl>
                                          <p:spTgt spid="16388">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6388">
                                            <p:txEl>
                                              <p:pRg st="4" end="4"/>
                                            </p:txEl>
                                          </p:spTgt>
                                        </p:tgtEl>
                                        <p:attrNameLst>
                                          <p:attrName>style.visibility</p:attrName>
                                        </p:attrNameLst>
                                      </p:cBhvr>
                                      <p:to>
                                        <p:strVal val="visible"/>
                                      </p:to>
                                    </p:set>
                                    <p:animEffect transition="in" filter="wipe(up)">
                                      <p:cBhvr>
                                        <p:cTn id="23" dur="500"/>
                                        <p:tgtEl>
                                          <p:spTgt spid="16388">
                                            <p:txEl>
                                              <p:pRg st="4" end="4"/>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6388">
                                            <p:txEl>
                                              <p:pRg st="5" end="5"/>
                                            </p:txEl>
                                          </p:spTgt>
                                        </p:tgtEl>
                                        <p:attrNameLst>
                                          <p:attrName>style.visibility</p:attrName>
                                        </p:attrNameLst>
                                      </p:cBhvr>
                                      <p:to>
                                        <p:strVal val="visible"/>
                                      </p:to>
                                    </p:set>
                                    <p:animEffect transition="in" filter="wipe(up)">
                                      <p:cBhvr>
                                        <p:cTn id="27" dur="500"/>
                                        <p:tgtEl>
                                          <p:spTgt spid="16388">
                                            <p:txEl>
                                              <p:pRg st="5" end="5"/>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6388">
                                            <p:txEl>
                                              <p:pRg st="6" end="6"/>
                                            </p:txEl>
                                          </p:spTgt>
                                        </p:tgtEl>
                                        <p:attrNameLst>
                                          <p:attrName>style.visibility</p:attrName>
                                        </p:attrNameLst>
                                      </p:cBhvr>
                                      <p:to>
                                        <p:strVal val="visible"/>
                                      </p:to>
                                    </p:set>
                                    <p:animEffect transition="in" filter="wipe(up)">
                                      <p:cBhvr>
                                        <p:cTn id="31" dur="500"/>
                                        <p:tgtEl>
                                          <p:spTgt spid="163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7412" name="Rectangle 4"/>
          <p:cNvSpPr>
            <a:spLocks noGrp="1" noChangeArrowheads="1"/>
          </p:cNvSpPr>
          <p:nvPr>
            <p:ph type="body" idx="1"/>
          </p:nvPr>
        </p:nvSpPr>
        <p:spPr>
          <a:xfrm>
            <a:off x="328613" y="1789113"/>
            <a:ext cx="8208962" cy="4611687"/>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z="3000" smtClean="0"/>
              <a:t>When is a gift </a:t>
            </a:r>
            <a:r>
              <a:rPr lang="en-US" altLang="en-US" sz="3000" u="sng" smtClean="0"/>
              <a:t>not</a:t>
            </a:r>
            <a:r>
              <a:rPr lang="en-US" altLang="en-US" sz="3000" smtClean="0"/>
              <a:t> tax deductible?</a:t>
            </a:r>
          </a:p>
          <a:p>
            <a:pPr eaLnBrk="1" hangingPunct="1">
              <a:lnSpc>
                <a:spcPct val="90000"/>
              </a:lnSpc>
            </a:pPr>
            <a:r>
              <a:rPr lang="en-US" altLang="en-US" sz="3000" smtClean="0"/>
              <a:t>When it is a fee for service</a:t>
            </a:r>
          </a:p>
          <a:p>
            <a:pPr eaLnBrk="1" hangingPunct="1">
              <a:lnSpc>
                <a:spcPct val="90000"/>
              </a:lnSpc>
            </a:pPr>
            <a:r>
              <a:rPr lang="en-US" altLang="en-US" sz="3000" smtClean="0"/>
              <a:t>e.g.:  church charges a facility fee of $250 for use of Sanctuary for weddings</a:t>
            </a:r>
          </a:p>
          <a:p>
            <a:pPr eaLnBrk="1" hangingPunct="1">
              <a:lnSpc>
                <a:spcPct val="90000"/>
              </a:lnSpc>
            </a:pPr>
            <a:r>
              <a:rPr lang="en-US" altLang="en-US" sz="3000" smtClean="0"/>
              <a:t>gift to benefit a specific individual</a:t>
            </a:r>
          </a:p>
          <a:p>
            <a:pPr eaLnBrk="1" hangingPunct="1">
              <a:lnSpc>
                <a:spcPct val="90000"/>
              </a:lnSpc>
            </a:pPr>
            <a:r>
              <a:rPr lang="en-US" altLang="en-US" sz="3000" smtClean="0"/>
              <a:t>whenever the church governing board does not have full control and</a:t>
            </a:r>
          </a:p>
          <a:p>
            <a:pPr eaLnBrk="1" hangingPunct="1">
              <a:lnSpc>
                <a:spcPct val="90000"/>
              </a:lnSpc>
            </a:pPr>
            <a:r>
              <a:rPr lang="en-US" altLang="en-US" sz="3000" smtClean="0"/>
              <a:t>discretion as to use of donated funds</a:t>
            </a:r>
          </a:p>
          <a:p>
            <a:pPr eaLnBrk="1" hangingPunct="1">
              <a:lnSpc>
                <a:spcPct val="90000"/>
              </a:lnSpc>
            </a:pPr>
            <a:r>
              <a:rPr lang="en-US" altLang="en-US" sz="3000" smtClean="0"/>
              <a:t>When goods or services received, only excess paid is deductible</a:t>
            </a:r>
          </a:p>
        </p:txBody>
      </p:sp>
      <p:sp>
        <p:nvSpPr>
          <p:cNvPr id="3379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4BFD9F0-A8C7-43CB-8C67-4131BF26186C}" type="slidenum">
              <a:rPr lang="en-US" altLang="en-US" sz="2400"/>
              <a:pPr>
                <a:spcBef>
                  <a:spcPct val="0"/>
                </a:spcBef>
                <a:buClrTx/>
                <a:buSzTx/>
                <a:buFontTx/>
                <a:buNone/>
              </a:pPr>
              <a:t>26</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wipe(up)">
                                      <p:cBhvr>
                                        <p:cTn id="7" dur="500"/>
                                        <p:tgtEl>
                                          <p:spTgt spid="17412">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12">
                                            <p:txEl>
                                              <p:pRg st="1" end="1"/>
                                            </p:txEl>
                                          </p:spTgt>
                                        </p:tgtEl>
                                        <p:attrNameLst>
                                          <p:attrName>style.visibility</p:attrName>
                                        </p:attrNameLst>
                                      </p:cBhvr>
                                      <p:to>
                                        <p:strVal val="visible"/>
                                      </p:to>
                                    </p:set>
                                    <p:animEffect transition="in" filter="wipe(up)">
                                      <p:cBhvr>
                                        <p:cTn id="11" dur="500"/>
                                        <p:tgtEl>
                                          <p:spTgt spid="17412">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412">
                                            <p:txEl>
                                              <p:pRg st="2" end="2"/>
                                            </p:txEl>
                                          </p:spTgt>
                                        </p:tgtEl>
                                        <p:attrNameLst>
                                          <p:attrName>style.visibility</p:attrName>
                                        </p:attrNameLst>
                                      </p:cBhvr>
                                      <p:to>
                                        <p:strVal val="visible"/>
                                      </p:to>
                                    </p:set>
                                    <p:animEffect transition="in" filter="wipe(up)">
                                      <p:cBhvr>
                                        <p:cTn id="15" dur="500"/>
                                        <p:tgtEl>
                                          <p:spTgt spid="17412">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412">
                                            <p:txEl>
                                              <p:pRg st="3" end="3"/>
                                            </p:txEl>
                                          </p:spTgt>
                                        </p:tgtEl>
                                        <p:attrNameLst>
                                          <p:attrName>style.visibility</p:attrName>
                                        </p:attrNameLst>
                                      </p:cBhvr>
                                      <p:to>
                                        <p:strVal val="visible"/>
                                      </p:to>
                                    </p:set>
                                    <p:animEffect transition="in" filter="wipe(up)">
                                      <p:cBhvr>
                                        <p:cTn id="19" dur="500"/>
                                        <p:tgtEl>
                                          <p:spTgt spid="17412">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7412">
                                            <p:txEl>
                                              <p:pRg st="4" end="4"/>
                                            </p:txEl>
                                          </p:spTgt>
                                        </p:tgtEl>
                                        <p:attrNameLst>
                                          <p:attrName>style.visibility</p:attrName>
                                        </p:attrNameLst>
                                      </p:cBhvr>
                                      <p:to>
                                        <p:strVal val="visible"/>
                                      </p:to>
                                    </p:set>
                                    <p:animEffect transition="in" filter="wipe(up)">
                                      <p:cBhvr>
                                        <p:cTn id="23" dur="500"/>
                                        <p:tgtEl>
                                          <p:spTgt spid="17412">
                                            <p:txEl>
                                              <p:pRg st="4" end="4"/>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7412">
                                            <p:txEl>
                                              <p:pRg st="5" end="5"/>
                                            </p:txEl>
                                          </p:spTgt>
                                        </p:tgtEl>
                                        <p:attrNameLst>
                                          <p:attrName>style.visibility</p:attrName>
                                        </p:attrNameLst>
                                      </p:cBhvr>
                                      <p:to>
                                        <p:strVal val="visible"/>
                                      </p:to>
                                    </p:set>
                                    <p:animEffect transition="in" filter="wipe(up)">
                                      <p:cBhvr>
                                        <p:cTn id="27" dur="500"/>
                                        <p:tgtEl>
                                          <p:spTgt spid="17412">
                                            <p:txEl>
                                              <p:pRg st="5" end="5"/>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7412">
                                            <p:txEl>
                                              <p:pRg st="6" end="6"/>
                                            </p:txEl>
                                          </p:spTgt>
                                        </p:tgtEl>
                                        <p:attrNameLst>
                                          <p:attrName>style.visibility</p:attrName>
                                        </p:attrNameLst>
                                      </p:cBhvr>
                                      <p:to>
                                        <p:strVal val="visible"/>
                                      </p:to>
                                    </p:set>
                                    <p:animEffect transition="in" filter="wipe(up)">
                                      <p:cBhvr>
                                        <p:cTn id="31" dur="500"/>
                                        <p:tgtEl>
                                          <p:spTgt spid="174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317500" y="812800"/>
            <a:ext cx="8637588" cy="671513"/>
          </a:xfrm>
          <a:effectLst>
            <a:outerShdw dist="35921" dir="2700000" algn="ctr" rotWithShape="0">
              <a:schemeClr val="bg2"/>
            </a:outerShdw>
          </a:effectLst>
        </p:spPr>
        <p:txBody>
          <a:bodyPr/>
          <a:lstStyle/>
          <a:p>
            <a:pPr eaLnBrk="1" hangingPunct="1"/>
            <a:r>
              <a:rPr lang="en-US" altLang="en-US" sz="3800" smtClean="0">
                <a:solidFill>
                  <a:srgbClr val="FFFF66"/>
                </a:solidFill>
              </a:rPr>
              <a:t>Church Recognition of Charitable Gifts</a:t>
            </a:r>
          </a:p>
        </p:txBody>
      </p:sp>
      <p:sp>
        <p:nvSpPr>
          <p:cNvPr id="18436" name="Rectangle 4"/>
          <p:cNvSpPr>
            <a:spLocks noGrp="1" noChangeArrowheads="1"/>
          </p:cNvSpPr>
          <p:nvPr>
            <p:ph type="body" idx="1"/>
          </p:nvPr>
        </p:nvSpPr>
        <p:spPr>
          <a:xfrm>
            <a:off x="328613" y="1941513"/>
            <a:ext cx="8586787" cy="4114800"/>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mtClean="0"/>
              <a:t>Once the church receives a restricted donation, what obligation does church incur?</a:t>
            </a:r>
          </a:p>
          <a:p>
            <a:pPr eaLnBrk="1" hangingPunct="1">
              <a:lnSpc>
                <a:spcPct val="90000"/>
              </a:lnSpc>
            </a:pPr>
            <a:r>
              <a:rPr lang="en-US" altLang="en-US" smtClean="0"/>
              <a:t>To use the donation as specified: </a:t>
            </a:r>
          </a:p>
          <a:p>
            <a:pPr eaLnBrk="1" hangingPunct="1">
              <a:lnSpc>
                <a:spcPct val="90000"/>
              </a:lnSpc>
              <a:buFont typeface="Wingdings" panose="05000000000000000000" pitchFamily="2" charset="2"/>
              <a:buNone/>
            </a:pPr>
            <a:r>
              <a:rPr lang="en-US" altLang="en-US" smtClean="0"/>
              <a:t>e.g. America For Christ donation cannot be used to pay heating bill</a:t>
            </a:r>
          </a:p>
          <a:p>
            <a:pPr eaLnBrk="1" hangingPunct="1">
              <a:lnSpc>
                <a:spcPct val="90000"/>
              </a:lnSpc>
              <a:buFont typeface="Wingdings" panose="05000000000000000000" pitchFamily="2" charset="2"/>
              <a:buNone/>
            </a:pPr>
            <a:r>
              <a:rPr lang="en-US" altLang="en-US" smtClean="0"/>
              <a:t>e.g. Gift to Capital Fund cannot be used to pay pastor’s salary</a:t>
            </a:r>
          </a:p>
        </p:txBody>
      </p:sp>
      <p:sp>
        <p:nvSpPr>
          <p:cNvPr id="3482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27C5F5C-1C44-4BDD-ACDE-3D1B03B50D78}" type="slidenum">
              <a:rPr lang="en-US" altLang="en-US" sz="2400"/>
              <a:pPr>
                <a:spcBef>
                  <a:spcPct val="0"/>
                </a:spcBef>
                <a:buClrTx/>
                <a:buSzTx/>
                <a:buFontTx/>
                <a:buNone/>
              </a:pPr>
              <a:t>27</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8435"/>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1" fill="hold" grpId="0" nodeType="afterEffect">
                                  <p:stCondLst>
                                    <p:cond delay="0"/>
                                  </p:stCondLst>
                                  <p:childTnLst>
                                    <p:set>
                                      <p:cBhvr>
                                        <p:cTn id="9" dur="1" fill="hold">
                                          <p:stCondLst>
                                            <p:cond delay="0"/>
                                          </p:stCondLst>
                                        </p:cTn>
                                        <p:tgtEl>
                                          <p:spTgt spid="18436">
                                            <p:txEl>
                                              <p:pRg st="0" end="0"/>
                                            </p:txEl>
                                          </p:spTgt>
                                        </p:tgtEl>
                                        <p:attrNameLst>
                                          <p:attrName>style.visibility</p:attrName>
                                        </p:attrNameLst>
                                      </p:cBhvr>
                                      <p:to>
                                        <p:strVal val="visible"/>
                                      </p:to>
                                    </p:set>
                                    <p:animEffect transition="in" filter="wipe(up)">
                                      <p:cBhvr>
                                        <p:cTn id="10" dur="500"/>
                                        <p:tgtEl>
                                          <p:spTgt spid="18436">
                                            <p:txEl>
                                              <p:pRg st="0" end="0"/>
                                            </p:txEl>
                                          </p:spTgt>
                                        </p:tgtEl>
                                      </p:cBhvr>
                                    </p:animEffect>
                                  </p:childTnLst>
                                </p:cTn>
                              </p:par>
                            </p:childTnLst>
                          </p:cTn>
                        </p:par>
                        <p:par>
                          <p:cTn id="11" fill="hold" nodeType="afterGroup">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8436">
                                            <p:txEl>
                                              <p:pRg st="1" end="1"/>
                                            </p:txEl>
                                          </p:spTgt>
                                        </p:tgtEl>
                                        <p:attrNameLst>
                                          <p:attrName>style.visibility</p:attrName>
                                        </p:attrNameLst>
                                      </p:cBhvr>
                                      <p:to>
                                        <p:strVal val="visible"/>
                                      </p:to>
                                    </p:set>
                                    <p:animEffect transition="in" filter="wipe(up)">
                                      <p:cBhvr>
                                        <p:cTn id="14" dur="500"/>
                                        <p:tgtEl>
                                          <p:spTgt spid="18436">
                                            <p:txEl>
                                              <p:pRg st="1" end="1"/>
                                            </p:txEl>
                                          </p:spTgt>
                                        </p:tgtEl>
                                      </p:cBhvr>
                                    </p:animEffect>
                                  </p:childTnLst>
                                </p:cTn>
                              </p:par>
                            </p:childTnLst>
                          </p:cTn>
                        </p:par>
                        <p:par>
                          <p:cTn id="15" fill="hold" nodeType="afterGroup">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18436">
                                            <p:txEl>
                                              <p:pRg st="2" end="2"/>
                                            </p:txEl>
                                          </p:spTgt>
                                        </p:tgtEl>
                                        <p:attrNameLst>
                                          <p:attrName>style.visibility</p:attrName>
                                        </p:attrNameLst>
                                      </p:cBhvr>
                                      <p:to>
                                        <p:strVal val="visible"/>
                                      </p:to>
                                    </p:set>
                                    <p:animEffect transition="in" filter="wipe(up)">
                                      <p:cBhvr>
                                        <p:cTn id="18" dur="500"/>
                                        <p:tgtEl>
                                          <p:spTgt spid="18436">
                                            <p:txEl>
                                              <p:pRg st="2" end="2"/>
                                            </p:txEl>
                                          </p:spTgt>
                                        </p:tgtEl>
                                      </p:cBhvr>
                                    </p:animEffect>
                                  </p:childTnLst>
                                </p:cTn>
                              </p:par>
                            </p:childTnLst>
                          </p:cTn>
                        </p:par>
                        <p:par>
                          <p:cTn id="19" fill="hold" nodeType="afterGroup">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wipe(up)">
                                      <p:cBhvr>
                                        <p:cTn id="22" dur="500"/>
                                        <p:tgtEl>
                                          <p:spTgt spid="184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P spid="18436"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1026"/>
          <p:cNvSpPr>
            <a:spLocks noGrp="1" noChangeArrowheads="1"/>
          </p:cNvSpPr>
          <p:nvPr>
            <p:ph type="title"/>
          </p:nvPr>
        </p:nvSpPr>
        <p:spPr>
          <a:xfrm>
            <a:off x="590550" y="3016250"/>
            <a:ext cx="7977188" cy="823913"/>
          </a:xfrm>
          <a:effectLst>
            <a:outerShdw dist="35921" dir="2700000" algn="ctr" rotWithShape="0">
              <a:schemeClr val="bg2"/>
            </a:outerShdw>
          </a:effectLst>
        </p:spPr>
        <p:txBody>
          <a:bodyPr/>
          <a:lstStyle/>
          <a:p>
            <a:pPr eaLnBrk="1" hangingPunct="1"/>
            <a:r>
              <a:rPr lang="en-US" altLang="en-US" sz="4800" smtClean="0">
                <a:solidFill>
                  <a:srgbClr val="FFFF66"/>
                </a:solidFill>
              </a:rPr>
              <a:t>Internal Accounting Controls</a:t>
            </a:r>
          </a:p>
        </p:txBody>
      </p:sp>
      <p:sp>
        <p:nvSpPr>
          <p:cNvPr id="35843"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414AB8FC-5A17-49EA-A82D-9A0CAA80FE33}" type="slidenum">
              <a:rPr lang="en-US" altLang="en-US" sz="2400"/>
              <a:pPr>
                <a:spcBef>
                  <a:spcPct val="0"/>
                </a:spcBef>
                <a:buClrTx/>
                <a:buSzTx/>
                <a:buFontTx/>
                <a:buNone/>
              </a:pPr>
              <a:t>28</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7522"/>
                                        </p:tgtEl>
                                        <p:attrNameLst>
                                          <p:attrName>style.visibility</p:attrName>
                                        </p:attrNameLst>
                                      </p:cBhvr>
                                      <p:to>
                                        <p:strVal val="visible"/>
                                      </p:to>
                                    </p:set>
                                    <p:animEffect transition="in" filter="wipe(up)">
                                      <p:cBhvr>
                                        <p:cTn id="7" dur="500"/>
                                        <p:tgtEl>
                                          <p:spTgt spid="107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xfrm>
            <a:off x="317500" y="782638"/>
            <a:ext cx="8140700" cy="701675"/>
          </a:xfrm>
          <a:effectLst>
            <a:outerShdw dist="35921" dir="2700000" algn="ctr" rotWithShape="0">
              <a:schemeClr val="bg2"/>
            </a:outerShdw>
          </a:effectLst>
        </p:spPr>
        <p:txBody>
          <a:bodyPr/>
          <a:lstStyle/>
          <a:p>
            <a:pPr eaLnBrk="1" hangingPunct="1"/>
            <a:r>
              <a:rPr lang="en-US" altLang="en-US" sz="4000" smtClean="0">
                <a:solidFill>
                  <a:srgbClr val="FFFF66"/>
                </a:solidFill>
              </a:rPr>
              <a:t>Internal Accounting Controls</a:t>
            </a:r>
          </a:p>
        </p:txBody>
      </p:sp>
      <p:sp>
        <p:nvSpPr>
          <p:cNvPr id="19460" name="Rectangle 4"/>
          <p:cNvSpPr>
            <a:spLocks noGrp="1" noChangeArrowheads="1"/>
          </p:cNvSpPr>
          <p:nvPr>
            <p:ph type="body" idx="1"/>
          </p:nvPr>
        </p:nvSpPr>
        <p:spPr>
          <a:xfrm>
            <a:off x="328613" y="1941513"/>
            <a:ext cx="8208962" cy="3392487"/>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“Policies, procedures, methods, and records designed by management to:</a:t>
            </a:r>
            <a:r>
              <a:rPr lang="en-US" altLang="en-US" sz="2800" smtClean="0"/>
              <a:t> </a:t>
            </a:r>
          </a:p>
          <a:p>
            <a:pPr lvl="1" eaLnBrk="1" hangingPunct="1"/>
            <a:r>
              <a:rPr lang="en-US" altLang="en-US" smtClean="0"/>
              <a:t>Safeguard assets</a:t>
            </a:r>
          </a:p>
          <a:p>
            <a:pPr lvl="1" eaLnBrk="1" hangingPunct="1"/>
            <a:r>
              <a:rPr lang="en-US" altLang="en-US" smtClean="0"/>
              <a:t>Generate reliable financial information</a:t>
            </a:r>
          </a:p>
          <a:p>
            <a:pPr lvl="1" eaLnBrk="1" hangingPunct="1"/>
            <a:r>
              <a:rPr lang="en-US" altLang="en-US" smtClean="0"/>
              <a:t>Promote operational efficiency</a:t>
            </a:r>
          </a:p>
          <a:p>
            <a:pPr lvl="1" eaLnBrk="1" hangingPunct="1"/>
            <a:r>
              <a:rPr lang="en-US" altLang="en-US" smtClean="0"/>
              <a:t>Ensure adherence to policies”</a:t>
            </a:r>
          </a:p>
        </p:txBody>
      </p:sp>
      <p:sp>
        <p:nvSpPr>
          <p:cNvPr id="19461" name="Text Box 5"/>
          <p:cNvSpPr txBox="1">
            <a:spLocks noChangeArrowheads="1"/>
          </p:cNvSpPr>
          <p:nvPr/>
        </p:nvSpPr>
        <p:spPr bwMode="auto">
          <a:xfrm>
            <a:off x="333375" y="5181600"/>
            <a:ext cx="7559675" cy="762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lvl="1" eaLnBrk="1" hangingPunct="1">
              <a:buFont typeface="Wingdings" panose="05000000000000000000" pitchFamily="2" charset="2"/>
              <a:buNone/>
            </a:pPr>
            <a:r>
              <a:rPr lang="en-US" altLang="en-US" sz="2200" u="sng"/>
              <a:t>The Audit Committee</a:t>
            </a:r>
            <a:r>
              <a:rPr lang="en-US" altLang="en-US" sz="2200"/>
              <a:t>, Page 7, National Center for Nonprofit Boards, Susan Johnson</a:t>
            </a:r>
          </a:p>
        </p:txBody>
      </p:sp>
      <p:sp>
        <p:nvSpPr>
          <p:cNvPr id="36869"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A480939-6F82-4C35-9B20-69E7A705DD77}" type="slidenum">
              <a:rPr lang="en-US" altLang="en-US" sz="2400"/>
              <a:pPr>
                <a:spcBef>
                  <a:spcPct val="0"/>
                </a:spcBef>
                <a:buClrTx/>
                <a:buSzTx/>
                <a:buFontTx/>
                <a:buNone/>
              </a:pPr>
              <a:t>29</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wipe(left)">
                                      <p:cBhvr>
                                        <p:cTn id="7" dur="500"/>
                                        <p:tgtEl>
                                          <p:spTgt spid="1945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460">
                                            <p:txEl>
                                              <p:pRg st="0" end="0"/>
                                            </p:txEl>
                                          </p:spTgt>
                                        </p:tgtEl>
                                        <p:attrNameLst>
                                          <p:attrName>style.visibility</p:attrName>
                                        </p:attrNameLst>
                                      </p:cBhvr>
                                      <p:to>
                                        <p:strVal val="visible"/>
                                      </p:to>
                                    </p:set>
                                    <p:animEffect transition="in" filter="wipe(up)">
                                      <p:cBhvr>
                                        <p:cTn id="11" dur="500"/>
                                        <p:tgtEl>
                                          <p:spTgt spid="19460">
                                            <p:txEl>
                                              <p:pRg st="0" end="0"/>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9460">
                                            <p:txEl>
                                              <p:pRg st="1" end="1"/>
                                            </p:txEl>
                                          </p:spTgt>
                                        </p:tgtEl>
                                        <p:attrNameLst>
                                          <p:attrName>style.visibility</p:attrName>
                                        </p:attrNameLst>
                                      </p:cBhvr>
                                      <p:to>
                                        <p:strVal val="visible"/>
                                      </p:to>
                                    </p:set>
                                    <p:animEffect transition="in" filter="wipe(up)">
                                      <p:cBhvr>
                                        <p:cTn id="14" dur="500"/>
                                        <p:tgtEl>
                                          <p:spTgt spid="19460">
                                            <p:txEl>
                                              <p:pRg st="1" end="1"/>
                                            </p:txEl>
                                          </p:spTgt>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wipe(up)">
                                      <p:cBhvr>
                                        <p:cTn id="17" dur="500"/>
                                        <p:tgtEl>
                                          <p:spTgt spid="19460">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9460">
                                            <p:txEl>
                                              <p:pRg st="3" end="3"/>
                                            </p:txEl>
                                          </p:spTgt>
                                        </p:tgtEl>
                                        <p:attrNameLst>
                                          <p:attrName>style.visibility</p:attrName>
                                        </p:attrNameLst>
                                      </p:cBhvr>
                                      <p:to>
                                        <p:strVal val="visible"/>
                                      </p:to>
                                    </p:set>
                                    <p:animEffect transition="in" filter="wipe(up)">
                                      <p:cBhvr>
                                        <p:cTn id="20" dur="500"/>
                                        <p:tgtEl>
                                          <p:spTgt spid="19460">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9460">
                                            <p:txEl>
                                              <p:pRg st="4" end="4"/>
                                            </p:txEl>
                                          </p:spTgt>
                                        </p:tgtEl>
                                        <p:attrNameLst>
                                          <p:attrName>style.visibility</p:attrName>
                                        </p:attrNameLst>
                                      </p:cBhvr>
                                      <p:to>
                                        <p:strVal val="visible"/>
                                      </p:to>
                                    </p:set>
                                    <p:animEffect transition="in" filter="wipe(up)">
                                      <p:cBhvr>
                                        <p:cTn id="23" dur="500"/>
                                        <p:tgtEl>
                                          <p:spTgt spid="19460">
                                            <p:txEl>
                                              <p:pRg st="4" end="4"/>
                                            </p:txEl>
                                          </p:spTgt>
                                        </p:tgtEl>
                                      </p:cBhvr>
                                    </p:animEffect>
                                  </p:childTnLst>
                                </p:cTn>
                              </p:par>
                            </p:childTnLst>
                          </p:cTn>
                        </p:par>
                        <p:par>
                          <p:cTn id="24" fill="hold" nodeType="afterGroup">
                            <p:stCondLst>
                              <p:cond delay="1000"/>
                            </p:stCondLst>
                            <p:childTnLst>
                              <p:par>
                                <p:cTn id="25" presetID="1" presetClass="entr" presetSubtype="0" fill="hold" grpId="0" nodeType="afterEffect">
                                  <p:stCondLst>
                                    <p:cond delay="0"/>
                                  </p:stCondLst>
                                  <p:childTnLst>
                                    <p:set>
                                      <p:cBhvr>
                                        <p:cTn id="26" dur="1" fill="hold">
                                          <p:stCondLst>
                                            <p:cond delay="499"/>
                                          </p:stCondLst>
                                        </p:cTn>
                                        <p:tgtEl>
                                          <p:spTgt spid="19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0" grpId="0" build="p" autoUpdateAnimBg="0" advAuto="0"/>
      <p:bldP spid="1946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Internal Accounting Controls</a:t>
            </a:r>
          </a:p>
        </p:txBody>
      </p:sp>
      <p:sp>
        <p:nvSpPr>
          <p:cNvPr id="20484"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Designed to:</a:t>
            </a:r>
          </a:p>
          <a:p>
            <a:pPr eaLnBrk="1" hangingPunct="1"/>
            <a:r>
              <a:rPr lang="en-US" altLang="en-US" smtClean="0"/>
              <a:t>Promote effectiveness and efficiency</a:t>
            </a:r>
          </a:p>
          <a:p>
            <a:pPr eaLnBrk="1" hangingPunct="1"/>
            <a:r>
              <a:rPr lang="en-US" altLang="en-US" smtClean="0"/>
              <a:t>Ensure reliability of reports</a:t>
            </a:r>
          </a:p>
          <a:p>
            <a:pPr eaLnBrk="1" hangingPunct="1"/>
            <a:r>
              <a:rPr lang="en-US" altLang="en-US" smtClean="0"/>
              <a:t>Ensure compliance with applicable laws and regulations</a:t>
            </a:r>
          </a:p>
        </p:txBody>
      </p:sp>
      <p:sp>
        <p:nvSpPr>
          <p:cNvPr id="3789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05B85CDA-5B28-4D22-93AF-2E28E9321BE0}" type="slidenum">
              <a:rPr lang="en-US" altLang="en-US" sz="2400"/>
              <a:pPr>
                <a:spcBef>
                  <a:spcPct val="0"/>
                </a:spcBef>
                <a:buClrTx/>
                <a:buSzTx/>
                <a:buFontTx/>
                <a:buNone/>
              </a:pPr>
              <a:t>30</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wipe(up)">
                                      <p:cBhvr>
                                        <p:cTn id="7" dur="500"/>
                                        <p:tgtEl>
                                          <p:spTgt spid="20484">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animEffect transition="in" filter="wipe(up)">
                                      <p:cBhvr>
                                        <p:cTn id="11" dur="500"/>
                                        <p:tgtEl>
                                          <p:spTgt spid="20484">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animEffect transition="in" filter="wipe(up)">
                                      <p:cBhvr>
                                        <p:cTn id="15" dur="500"/>
                                        <p:tgtEl>
                                          <p:spTgt spid="20484">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animEffect transition="in" filter="wipe(up)">
                                      <p:cBhvr>
                                        <p:cTn id="19" dur="500"/>
                                        <p:tgtEl>
                                          <p:spTgt spid="204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Internal Accounting Controls</a:t>
            </a:r>
          </a:p>
        </p:txBody>
      </p:sp>
      <p:sp>
        <p:nvSpPr>
          <p:cNvPr id="21508"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Example: Procedures for ensuring multiple staff involved</a:t>
            </a:r>
          </a:p>
          <a:p>
            <a:pPr eaLnBrk="1" hangingPunct="1"/>
            <a:r>
              <a:rPr lang="en-US" altLang="en-US" smtClean="0"/>
              <a:t>Segregation of duties:</a:t>
            </a:r>
          </a:p>
          <a:p>
            <a:pPr lvl="1" eaLnBrk="1" hangingPunct="1"/>
            <a:r>
              <a:rPr lang="en-US" altLang="en-US" smtClean="0"/>
              <a:t>Treasurer for expenses</a:t>
            </a:r>
          </a:p>
          <a:p>
            <a:pPr lvl="1" eaLnBrk="1" hangingPunct="1"/>
            <a:r>
              <a:rPr lang="en-US" altLang="en-US" smtClean="0"/>
              <a:t>Financial Secretary for income</a:t>
            </a:r>
          </a:p>
        </p:txBody>
      </p:sp>
      <p:sp>
        <p:nvSpPr>
          <p:cNvPr id="3891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3D7DEE7E-335F-4C7A-9368-AA71842AF0F6}" type="slidenum">
              <a:rPr lang="en-US" altLang="en-US" sz="2400"/>
              <a:pPr>
                <a:spcBef>
                  <a:spcPct val="0"/>
                </a:spcBef>
                <a:buClrTx/>
                <a:buSzTx/>
                <a:buFontTx/>
                <a:buNone/>
              </a:pPr>
              <a:t>31</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wipe(up)">
                                      <p:cBhvr>
                                        <p:cTn id="7" dur="500"/>
                                        <p:tgtEl>
                                          <p:spTgt spid="2150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508">
                                            <p:txEl>
                                              <p:pRg st="1" end="1"/>
                                            </p:txEl>
                                          </p:spTgt>
                                        </p:tgtEl>
                                        <p:attrNameLst>
                                          <p:attrName>style.visibility</p:attrName>
                                        </p:attrNameLst>
                                      </p:cBhvr>
                                      <p:to>
                                        <p:strVal val="visible"/>
                                      </p:to>
                                    </p:set>
                                    <p:animEffect transition="in" filter="wipe(up)">
                                      <p:cBhvr>
                                        <p:cTn id="11" dur="500"/>
                                        <p:tgtEl>
                                          <p:spTgt spid="21508">
                                            <p:txEl>
                                              <p:pRg st="1" end="1"/>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1508">
                                            <p:txEl>
                                              <p:pRg st="2" end="2"/>
                                            </p:txEl>
                                          </p:spTgt>
                                        </p:tgtEl>
                                        <p:attrNameLst>
                                          <p:attrName>style.visibility</p:attrName>
                                        </p:attrNameLst>
                                      </p:cBhvr>
                                      <p:to>
                                        <p:strVal val="visible"/>
                                      </p:to>
                                    </p:set>
                                    <p:animEffect transition="in" filter="wipe(up)">
                                      <p:cBhvr>
                                        <p:cTn id="14" dur="500"/>
                                        <p:tgtEl>
                                          <p:spTgt spid="21508">
                                            <p:txEl>
                                              <p:pRg st="2" end="2"/>
                                            </p:txEl>
                                          </p:spTgt>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508">
                                            <p:txEl>
                                              <p:pRg st="3" end="3"/>
                                            </p:txEl>
                                          </p:spTgt>
                                        </p:tgtEl>
                                        <p:attrNameLst>
                                          <p:attrName>style.visibility</p:attrName>
                                        </p:attrNameLst>
                                      </p:cBhvr>
                                      <p:to>
                                        <p:strVal val="visible"/>
                                      </p:to>
                                    </p:set>
                                    <p:animEffect transition="in" filter="wipe(up)">
                                      <p:cBhvr>
                                        <p:cTn id="17" dur="500"/>
                                        <p:tgtEl>
                                          <p:spTgt spid="215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Internal Accounting Controls</a:t>
            </a:r>
          </a:p>
        </p:txBody>
      </p:sp>
      <p:sp>
        <p:nvSpPr>
          <p:cNvPr id="22532"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 Example: Procedures for handling offerings</a:t>
            </a:r>
          </a:p>
          <a:p>
            <a:pPr eaLnBrk="1" hangingPunct="1"/>
            <a:r>
              <a:rPr lang="en-US" altLang="en-US" smtClean="0"/>
              <a:t>Offerings </a:t>
            </a:r>
            <a:r>
              <a:rPr lang="en-US" altLang="en-US" u="sng" smtClean="0"/>
              <a:t>always</a:t>
            </a:r>
            <a:r>
              <a:rPr lang="en-US" altLang="en-US" smtClean="0"/>
              <a:t> counted immediately</a:t>
            </a:r>
          </a:p>
          <a:p>
            <a:pPr eaLnBrk="1" hangingPunct="1"/>
            <a:r>
              <a:rPr lang="en-US" altLang="en-US" smtClean="0"/>
              <a:t>By two or more unrelated persons</a:t>
            </a:r>
          </a:p>
          <a:p>
            <a:pPr eaLnBrk="1" hangingPunct="1"/>
            <a:r>
              <a:rPr lang="en-US" altLang="en-US" smtClean="0"/>
              <a:t>Deposit made immediately</a:t>
            </a:r>
          </a:p>
          <a:p>
            <a:pPr eaLnBrk="1" hangingPunct="1"/>
            <a:r>
              <a:rPr lang="en-US" altLang="en-US" smtClean="0"/>
              <a:t>Uncounted offerings </a:t>
            </a:r>
            <a:r>
              <a:rPr lang="en-US" altLang="en-US" u="sng" smtClean="0"/>
              <a:t>never</a:t>
            </a:r>
            <a:r>
              <a:rPr lang="en-US" altLang="en-US" smtClean="0"/>
              <a:t> go to members’ homes for processing later</a:t>
            </a:r>
          </a:p>
        </p:txBody>
      </p:sp>
      <p:sp>
        <p:nvSpPr>
          <p:cNvPr id="3994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8187DE0-C35D-41A7-9AB8-A07B75F5FA61}" type="slidenum">
              <a:rPr lang="en-US" altLang="en-US" sz="2400"/>
              <a:pPr>
                <a:spcBef>
                  <a:spcPct val="0"/>
                </a:spcBef>
                <a:buClrTx/>
                <a:buSzTx/>
                <a:buFontTx/>
                <a:buNone/>
              </a:pPr>
              <a:t>32</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wipe(up)">
                                      <p:cBhvr>
                                        <p:cTn id="7" dur="500"/>
                                        <p:tgtEl>
                                          <p:spTgt spid="22532">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532">
                                            <p:txEl>
                                              <p:pRg st="1" end="1"/>
                                            </p:txEl>
                                          </p:spTgt>
                                        </p:tgtEl>
                                        <p:attrNameLst>
                                          <p:attrName>style.visibility</p:attrName>
                                        </p:attrNameLst>
                                      </p:cBhvr>
                                      <p:to>
                                        <p:strVal val="visible"/>
                                      </p:to>
                                    </p:set>
                                    <p:animEffect transition="in" filter="wipe(up)">
                                      <p:cBhvr>
                                        <p:cTn id="11" dur="500"/>
                                        <p:tgtEl>
                                          <p:spTgt spid="22532">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2532">
                                            <p:txEl>
                                              <p:pRg st="2" end="2"/>
                                            </p:txEl>
                                          </p:spTgt>
                                        </p:tgtEl>
                                        <p:attrNameLst>
                                          <p:attrName>style.visibility</p:attrName>
                                        </p:attrNameLst>
                                      </p:cBhvr>
                                      <p:to>
                                        <p:strVal val="visible"/>
                                      </p:to>
                                    </p:set>
                                    <p:animEffect transition="in" filter="wipe(up)">
                                      <p:cBhvr>
                                        <p:cTn id="15" dur="500"/>
                                        <p:tgtEl>
                                          <p:spTgt spid="22532">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2532">
                                            <p:txEl>
                                              <p:pRg st="3" end="3"/>
                                            </p:txEl>
                                          </p:spTgt>
                                        </p:tgtEl>
                                        <p:attrNameLst>
                                          <p:attrName>style.visibility</p:attrName>
                                        </p:attrNameLst>
                                      </p:cBhvr>
                                      <p:to>
                                        <p:strVal val="visible"/>
                                      </p:to>
                                    </p:set>
                                    <p:animEffect transition="in" filter="wipe(up)">
                                      <p:cBhvr>
                                        <p:cTn id="19" dur="500"/>
                                        <p:tgtEl>
                                          <p:spTgt spid="22532">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532">
                                            <p:txEl>
                                              <p:pRg st="4" end="4"/>
                                            </p:txEl>
                                          </p:spTgt>
                                        </p:tgtEl>
                                        <p:attrNameLst>
                                          <p:attrName>style.visibility</p:attrName>
                                        </p:attrNameLst>
                                      </p:cBhvr>
                                      <p:to>
                                        <p:strVal val="visible"/>
                                      </p:to>
                                    </p:set>
                                    <p:animEffect transition="in" filter="wipe(up)">
                                      <p:cBhvr>
                                        <p:cTn id="23" dur="500"/>
                                        <p:tgtEl>
                                          <p:spTgt spid="225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Internal Accounting Controls</a:t>
            </a:r>
          </a:p>
        </p:txBody>
      </p:sp>
      <p:sp>
        <p:nvSpPr>
          <p:cNvPr id="23556" name="Rectangle 4"/>
          <p:cNvSpPr>
            <a:spLocks noGrp="1" noChangeArrowheads="1"/>
          </p:cNvSpPr>
          <p:nvPr>
            <p:ph type="body" idx="1"/>
          </p:nvPr>
        </p:nvSpPr>
        <p:spPr>
          <a:xfrm>
            <a:off x="328613" y="1941513"/>
            <a:ext cx="8815387" cy="4535487"/>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z="2800" smtClean="0"/>
              <a:t>Should the local church </a:t>
            </a:r>
            <a:r>
              <a:rPr lang="en-US" altLang="en-US" sz="2800" u="sng" smtClean="0"/>
              <a:t>audit</a:t>
            </a:r>
            <a:r>
              <a:rPr lang="en-US" altLang="en-US" sz="2800" smtClean="0"/>
              <a:t> its financial statements?</a:t>
            </a:r>
          </a:p>
          <a:p>
            <a:pPr eaLnBrk="1" hangingPunct="1">
              <a:lnSpc>
                <a:spcPct val="90000"/>
              </a:lnSpc>
            </a:pPr>
            <a:r>
              <a:rPr lang="en-US" altLang="en-US" sz="2800" smtClean="0"/>
              <a:t>Cost/benefit analysis</a:t>
            </a:r>
          </a:p>
          <a:p>
            <a:pPr eaLnBrk="1" hangingPunct="1">
              <a:lnSpc>
                <a:spcPct val="90000"/>
              </a:lnSpc>
            </a:pPr>
            <a:r>
              <a:rPr lang="en-US" altLang="en-US" sz="2800" smtClean="0"/>
              <a:t>Consider risk tolerance of church</a:t>
            </a:r>
          </a:p>
          <a:p>
            <a:pPr eaLnBrk="1" hangingPunct="1">
              <a:lnSpc>
                <a:spcPct val="90000"/>
              </a:lnSpc>
            </a:pPr>
            <a:r>
              <a:rPr lang="en-US" altLang="en-US" sz="2800" smtClean="0"/>
              <a:t>Larger churches with multiple staff and large program budgets should audit</a:t>
            </a:r>
          </a:p>
          <a:p>
            <a:pPr eaLnBrk="1" hangingPunct="1">
              <a:lnSpc>
                <a:spcPct val="90000"/>
              </a:lnSpc>
            </a:pPr>
            <a:r>
              <a:rPr lang="en-US" altLang="en-US" sz="2800" smtClean="0"/>
              <a:t>Smaller churches might use “trade professional personnel”</a:t>
            </a:r>
          </a:p>
          <a:p>
            <a:pPr eaLnBrk="1" hangingPunct="1">
              <a:lnSpc>
                <a:spcPct val="90000"/>
              </a:lnSpc>
            </a:pPr>
            <a:r>
              <a:rPr lang="en-US" altLang="en-US" sz="2800" smtClean="0"/>
              <a:t>Audit off-season for best rates</a:t>
            </a:r>
          </a:p>
          <a:p>
            <a:pPr eaLnBrk="1" hangingPunct="1">
              <a:lnSpc>
                <a:spcPct val="90000"/>
              </a:lnSpc>
            </a:pPr>
            <a:r>
              <a:rPr lang="en-US" altLang="en-US" sz="2800" smtClean="0"/>
              <a:t>Consider consequences to church, trustees, staff members if irregularities occur</a:t>
            </a:r>
          </a:p>
        </p:txBody>
      </p:sp>
      <p:sp>
        <p:nvSpPr>
          <p:cNvPr id="4096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1C74ECD8-B686-4C9F-921B-C7AE8B3B2B25}" type="slidenum">
              <a:rPr lang="en-US" altLang="en-US" sz="2400"/>
              <a:pPr>
                <a:spcBef>
                  <a:spcPct val="0"/>
                </a:spcBef>
                <a:buClrTx/>
                <a:buSzTx/>
                <a:buFontTx/>
                <a:buNone/>
              </a:pPr>
              <a:t>33</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wipe(up)">
                                      <p:cBhvr>
                                        <p:cTn id="7" dur="500"/>
                                        <p:tgtEl>
                                          <p:spTgt spid="23556">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556">
                                            <p:txEl>
                                              <p:pRg st="1" end="1"/>
                                            </p:txEl>
                                          </p:spTgt>
                                        </p:tgtEl>
                                        <p:attrNameLst>
                                          <p:attrName>style.visibility</p:attrName>
                                        </p:attrNameLst>
                                      </p:cBhvr>
                                      <p:to>
                                        <p:strVal val="visible"/>
                                      </p:to>
                                    </p:set>
                                    <p:animEffect transition="in" filter="wipe(up)">
                                      <p:cBhvr>
                                        <p:cTn id="11" dur="500"/>
                                        <p:tgtEl>
                                          <p:spTgt spid="23556">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556">
                                            <p:txEl>
                                              <p:pRg st="2" end="2"/>
                                            </p:txEl>
                                          </p:spTgt>
                                        </p:tgtEl>
                                        <p:attrNameLst>
                                          <p:attrName>style.visibility</p:attrName>
                                        </p:attrNameLst>
                                      </p:cBhvr>
                                      <p:to>
                                        <p:strVal val="visible"/>
                                      </p:to>
                                    </p:set>
                                    <p:animEffect transition="in" filter="wipe(up)">
                                      <p:cBhvr>
                                        <p:cTn id="15" dur="500"/>
                                        <p:tgtEl>
                                          <p:spTgt spid="23556">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3556">
                                            <p:txEl>
                                              <p:pRg st="3" end="3"/>
                                            </p:txEl>
                                          </p:spTgt>
                                        </p:tgtEl>
                                        <p:attrNameLst>
                                          <p:attrName>style.visibility</p:attrName>
                                        </p:attrNameLst>
                                      </p:cBhvr>
                                      <p:to>
                                        <p:strVal val="visible"/>
                                      </p:to>
                                    </p:set>
                                    <p:animEffect transition="in" filter="wipe(up)">
                                      <p:cBhvr>
                                        <p:cTn id="19" dur="500"/>
                                        <p:tgtEl>
                                          <p:spTgt spid="23556">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3556">
                                            <p:txEl>
                                              <p:pRg st="4" end="4"/>
                                            </p:txEl>
                                          </p:spTgt>
                                        </p:tgtEl>
                                        <p:attrNameLst>
                                          <p:attrName>style.visibility</p:attrName>
                                        </p:attrNameLst>
                                      </p:cBhvr>
                                      <p:to>
                                        <p:strVal val="visible"/>
                                      </p:to>
                                    </p:set>
                                    <p:animEffect transition="in" filter="wipe(up)">
                                      <p:cBhvr>
                                        <p:cTn id="23" dur="500"/>
                                        <p:tgtEl>
                                          <p:spTgt spid="23556">
                                            <p:txEl>
                                              <p:pRg st="4" end="4"/>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3556">
                                            <p:txEl>
                                              <p:pRg st="5" end="5"/>
                                            </p:txEl>
                                          </p:spTgt>
                                        </p:tgtEl>
                                        <p:attrNameLst>
                                          <p:attrName>style.visibility</p:attrName>
                                        </p:attrNameLst>
                                      </p:cBhvr>
                                      <p:to>
                                        <p:strVal val="visible"/>
                                      </p:to>
                                    </p:set>
                                    <p:animEffect transition="in" filter="wipe(up)">
                                      <p:cBhvr>
                                        <p:cTn id="27" dur="500"/>
                                        <p:tgtEl>
                                          <p:spTgt spid="23556">
                                            <p:txEl>
                                              <p:pRg st="5" end="5"/>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3556">
                                            <p:txEl>
                                              <p:pRg st="6" end="6"/>
                                            </p:txEl>
                                          </p:spTgt>
                                        </p:tgtEl>
                                        <p:attrNameLst>
                                          <p:attrName>style.visibility</p:attrName>
                                        </p:attrNameLst>
                                      </p:cBhvr>
                                      <p:to>
                                        <p:strVal val="visible"/>
                                      </p:to>
                                    </p:set>
                                    <p:animEffect transition="in" filter="wipe(up)">
                                      <p:cBhvr>
                                        <p:cTn id="31" dur="500"/>
                                        <p:tgtEl>
                                          <p:spTgt spid="2355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938213" y="2955925"/>
            <a:ext cx="7291387" cy="823913"/>
          </a:xfrm>
          <a:effectLst>
            <a:outerShdw dist="35921" dir="2700000" algn="ctr" rotWithShape="0">
              <a:schemeClr val="bg2"/>
            </a:outerShdw>
          </a:effectLst>
        </p:spPr>
        <p:txBody>
          <a:bodyPr/>
          <a:lstStyle/>
          <a:p>
            <a:pPr eaLnBrk="1" hangingPunct="1"/>
            <a:r>
              <a:rPr lang="en-US" altLang="en-US" sz="4800" smtClean="0">
                <a:solidFill>
                  <a:srgbClr val="FFFF66"/>
                </a:solidFill>
              </a:rPr>
              <a:t>Basic Financial Oversight</a:t>
            </a:r>
          </a:p>
        </p:txBody>
      </p:sp>
      <p:sp>
        <p:nvSpPr>
          <p:cNvPr id="41987"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79163E3-A88C-4E29-8860-0D220CF6A229}" type="slidenum">
              <a:rPr lang="en-US" altLang="en-US" sz="2400"/>
              <a:pPr>
                <a:spcBef>
                  <a:spcPct val="0"/>
                </a:spcBef>
                <a:buClrTx/>
                <a:buSzTx/>
                <a:buFontTx/>
                <a:buNone/>
              </a:pPr>
              <a:t>34</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wipe(up)">
                                      <p:cBhvr>
                                        <p:cTn id="7" dur="500"/>
                                        <p:tgtEl>
                                          <p:spTgt spid="11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24580"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rPr>
              <a:t>Basic Financial Equations</a:t>
            </a:r>
          </a:p>
          <a:p>
            <a:pPr eaLnBrk="1" hangingPunct="1">
              <a:buFont typeface="Wingdings" panose="05000000000000000000" pitchFamily="2" charset="2"/>
              <a:buNone/>
            </a:pPr>
            <a:r>
              <a:rPr lang="en-US" altLang="en-US" smtClean="0"/>
              <a:t>Statement of Financial Position:</a:t>
            </a:r>
          </a:p>
          <a:p>
            <a:pPr eaLnBrk="1" hangingPunct="1"/>
            <a:r>
              <a:rPr lang="en-US" altLang="en-US" smtClean="0"/>
              <a:t>Assets – Liabilities = Net Assets (Equity)</a:t>
            </a:r>
          </a:p>
          <a:p>
            <a:pPr eaLnBrk="1" hangingPunct="1"/>
            <a:r>
              <a:rPr lang="en-US" altLang="en-US" smtClean="0"/>
              <a:t>Like a snapshot at a moment in time (Also called Balance Sheet)</a:t>
            </a:r>
          </a:p>
        </p:txBody>
      </p:sp>
      <p:sp>
        <p:nvSpPr>
          <p:cNvPr id="4301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9880AAA-B647-4455-B1DF-81FDCCA29AAE}" type="slidenum">
              <a:rPr lang="en-US" altLang="en-US" sz="2400"/>
              <a:pPr>
                <a:spcBef>
                  <a:spcPct val="0"/>
                </a:spcBef>
                <a:buClrTx/>
                <a:buSzTx/>
                <a:buFontTx/>
                <a:buNone/>
              </a:pPr>
              <a:t>35</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wipe(up)">
                                      <p:cBhvr>
                                        <p:cTn id="7" dur="500"/>
                                        <p:tgtEl>
                                          <p:spTgt spid="24580">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animEffect transition="in" filter="wipe(up)">
                                      <p:cBhvr>
                                        <p:cTn id="11" dur="500"/>
                                        <p:tgtEl>
                                          <p:spTgt spid="24580">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animEffect transition="in" filter="wipe(up)">
                                      <p:cBhvr>
                                        <p:cTn id="15" dur="500"/>
                                        <p:tgtEl>
                                          <p:spTgt spid="24580">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animEffect transition="in" filter="wipe(up)">
                                      <p:cBhvr>
                                        <p:cTn id="19" dur="500"/>
                                        <p:tgtEl>
                                          <p:spTgt spid="245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endParaRPr lang="en-US" altLang="en-US" sz="4000" smtClean="0"/>
          </a:p>
        </p:txBody>
      </p:sp>
      <p:sp>
        <p:nvSpPr>
          <p:cNvPr id="25604"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rPr>
              <a:t>Basic Financial Equations</a:t>
            </a:r>
          </a:p>
          <a:p>
            <a:pPr eaLnBrk="1" hangingPunct="1">
              <a:buFont typeface="Wingdings" panose="05000000000000000000" pitchFamily="2" charset="2"/>
              <a:buNone/>
            </a:pPr>
            <a:r>
              <a:rPr lang="en-US" altLang="en-US" smtClean="0"/>
              <a:t>Statement of Activities:</a:t>
            </a:r>
          </a:p>
          <a:p>
            <a:pPr eaLnBrk="1" hangingPunct="1"/>
            <a:r>
              <a:rPr lang="en-US" altLang="en-US" smtClean="0"/>
              <a:t>Revenue – Expenses = Change in Net Assets (Profit/Loss)</a:t>
            </a:r>
          </a:p>
          <a:p>
            <a:pPr eaLnBrk="1" hangingPunct="1"/>
            <a:r>
              <a:rPr lang="en-US" altLang="en-US" smtClean="0"/>
              <a:t>Records the flow over time.  (Also called Income Statement.)</a:t>
            </a:r>
          </a:p>
        </p:txBody>
      </p:sp>
      <p:sp>
        <p:nvSpPr>
          <p:cNvPr id="4403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2887DFF1-0B49-4923-94DA-4A3A29D35D0D}" type="slidenum">
              <a:rPr lang="en-US" altLang="en-US" sz="2400"/>
              <a:pPr>
                <a:spcBef>
                  <a:spcPct val="0"/>
                </a:spcBef>
                <a:buClrTx/>
                <a:buSzTx/>
                <a:buFontTx/>
                <a:buNone/>
              </a:pPr>
              <a:t>36</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wipe(up)">
                                      <p:cBhvr>
                                        <p:cTn id="7" dur="500"/>
                                        <p:tgtEl>
                                          <p:spTgt spid="25604">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animEffect transition="in" filter="wipe(up)">
                                      <p:cBhvr>
                                        <p:cTn id="11" dur="500"/>
                                        <p:tgtEl>
                                          <p:spTgt spid="25604">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animEffect transition="in" filter="wipe(up)">
                                      <p:cBhvr>
                                        <p:cTn id="15" dur="500"/>
                                        <p:tgtEl>
                                          <p:spTgt spid="25604">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animEffect transition="in" filter="wipe(up)">
                                      <p:cBhvr>
                                        <p:cTn id="19" dur="500"/>
                                        <p:tgtEl>
                                          <p:spTgt spid="256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endParaRPr lang="en-US" altLang="en-US" sz="4000" smtClean="0"/>
          </a:p>
        </p:txBody>
      </p:sp>
      <p:sp>
        <p:nvSpPr>
          <p:cNvPr id="26628"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rPr>
              <a:t>Basic Financial Equations</a:t>
            </a:r>
          </a:p>
          <a:p>
            <a:pPr eaLnBrk="1" hangingPunct="1"/>
            <a:r>
              <a:rPr lang="en-US" altLang="en-US" smtClean="0"/>
              <a:t>These two fit together</a:t>
            </a:r>
          </a:p>
          <a:p>
            <a:pPr eaLnBrk="1" hangingPunct="1"/>
            <a:r>
              <a:rPr lang="en-US" altLang="en-US" smtClean="0"/>
              <a:t>The Profit or Loss of activities changes the net assets</a:t>
            </a:r>
          </a:p>
          <a:p>
            <a:pPr eaLnBrk="1" hangingPunct="1"/>
            <a:endParaRPr lang="en-US" altLang="en-US" smtClean="0"/>
          </a:p>
          <a:p>
            <a:pPr eaLnBrk="1" hangingPunct="1">
              <a:buFont typeface="Wingdings" panose="05000000000000000000" pitchFamily="2" charset="2"/>
              <a:buNone/>
            </a:pPr>
            <a:r>
              <a:rPr lang="en-US" altLang="en-US" smtClean="0"/>
              <a:t>Get better by practicing!</a:t>
            </a:r>
          </a:p>
        </p:txBody>
      </p:sp>
      <p:sp>
        <p:nvSpPr>
          <p:cNvPr id="4506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06A10899-DAC6-4F9F-B592-C991BCF87976}" type="slidenum">
              <a:rPr lang="en-US" altLang="en-US" sz="2400"/>
              <a:pPr>
                <a:spcBef>
                  <a:spcPct val="0"/>
                </a:spcBef>
                <a:buClrTx/>
                <a:buSzTx/>
                <a:buFontTx/>
                <a:buNone/>
              </a:pPr>
              <a:t>37</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wipe(up)">
                                      <p:cBhvr>
                                        <p:cTn id="7" dur="500"/>
                                        <p:tgtEl>
                                          <p:spTgt spid="26628">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animEffect transition="in" filter="wipe(up)">
                                      <p:cBhvr>
                                        <p:cTn id="11" dur="500"/>
                                        <p:tgtEl>
                                          <p:spTgt spid="26628">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animEffect transition="in" filter="wipe(up)">
                                      <p:cBhvr>
                                        <p:cTn id="15" dur="500"/>
                                        <p:tgtEl>
                                          <p:spTgt spid="26628">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628">
                                            <p:txEl>
                                              <p:pRg st="4" end="4"/>
                                            </p:txEl>
                                          </p:spTgt>
                                        </p:tgtEl>
                                        <p:attrNameLst>
                                          <p:attrName>style.visibility</p:attrName>
                                        </p:attrNameLst>
                                      </p:cBhvr>
                                      <p:to>
                                        <p:strVal val="visible"/>
                                      </p:to>
                                    </p:set>
                                    <p:animEffect transition="in" filter="wipe(up)">
                                      <p:cBhvr>
                                        <p:cTn id="19" dur="500"/>
                                        <p:tgtEl>
                                          <p:spTgt spid="266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endParaRPr lang="en-US" altLang="en-US" sz="4000" smtClean="0"/>
          </a:p>
        </p:txBody>
      </p:sp>
      <p:sp>
        <p:nvSpPr>
          <p:cNvPr id="27652" name="Rectangle 4"/>
          <p:cNvSpPr>
            <a:spLocks noGrp="1" noChangeArrowheads="1"/>
          </p:cNvSpPr>
          <p:nvPr>
            <p:ph type="body" idx="1"/>
          </p:nvPr>
        </p:nvSpPr>
        <p:spPr>
          <a:xfrm>
            <a:off x="328613" y="1941513"/>
            <a:ext cx="8358187" cy="4114800"/>
          </a:xfrm>
          <a:effectLst>
            <a:outerShdw dist="35921" dir="2700000" algn="ctr" rotWithShape="0">
              <a:schemeClr val="bg2"/>
            </a:outerShdw>
          </a:effectLst>
        </p:spPr>
        <p:txBody>
          <a:bodyPr/>
          <a:lstStyle/>
          <a:p>
            <a:pPr eaLnBrk="1" hangingPunct="1">
              <a:buFont typeface="Wingdings" panose="05000000000000000000" pitchFamily="2" charset="2"/>
              <a:buNone/>
              <a:defRPr/>
            </a:pPr>
            <a:r>
              <a:rPr lang="en-US" altLang="en-US" dirty="0">
                <a:solidFill>
                  <a:srgbClr val="FFFF66"/>
                </a:solidFill>
              </a:rPr>
              <a:t>Basic Financial Equations</a:t>
            </a:r>
          </a:p>
          <a:p>
            <a:pPr eaLnBrk="1" hangingPunct="1">
              <a:buFont typeface="Wingdings" panose="05000000000000000000" pitchFamily="2" charset="2"/>
              <a:buNone/>
              <a:defRPr/>
            </a:pPr>
            <a:r>
              <a:rPr lang="en-US" altLang="en-US" dirty="0"/>
              <a:t>Types of Net Assets:</a:t>
            </a:r>
          </a:p>
          <a:p>
            <a:pPr eaLnBrk="1" hangingPunct="1">
              <a:defRPr/>
            </a:pPr>
            <a:r>
              <a:rPr lang="en-US" altLang="en-US" dirty="0"/>
              <a:t>Without donor restriction</a:t>
            </a:r>
          </a:p>
          <a:p>
            <a:pPr eaLnBrk="1" hangingPunct="1">
              <a:defRPr/>
            </a:pPr>
            <a:r>
              <a:rPr lang="en-US" altLang="en-US" dirty="0"/>
              <a:t>With donor restriction</a:t>
            </a:r>
          </a:p>
          <a:p>
            <a:pPr marL="0" indent="0" eaLnBrk="1" hangingPunct="1">
              <a:buFont typeface="Wingdings" panose="05000000000000000000" pitchFamily="2" charset="2"/>
              <a:buNone/>
              <a:defRPr/>
            </a:pPr>
            <a:endParaRPr lang="en-US" altLang="en-US" dirty="0"/>
          </a:p>
          <a:p>
            <a:pPr eaLnBrk="1" hangingPunct="1">
              <a:buFont typeface="Wingdings" panose="05000000000000000000" pitchFamily="2" charset="2"/>
              <a:buNone/>
              <a:defRPr/>
            </a:pPr>
            <a:r>
              <a:rPr lang="en-US" altLang="en-US" dirty="0"/>
              <a:t>	</a:t>
            </a:r>
            <a:r>
              <a:rPr lang="en-US" altLang="en-US" dirty="0">
                <a:solidFill>
                  <a:srgbClr val="CCFFCC"/>
                </a:solidFill>
              </a:rPr>
              <a:t>Net Assets:</a:t>
            </a:r>
          </a:p>
          <a:p>
            <a:pPr eaLnBrk="1" hangingPunct="1">
              <a:buFont typeface="Wingdings" panose="05000000000000000000" pitchFamily="2" charset="2"/>
              <a:buNone/>
              <a:defRPr/>
            </a:pPr>
            <a:r>
              <a:rPr lang="en-US" altLang="en-US" dirty="0">
                <a:solidFill>
                  <a:srgbClr val="CCFFCC"/>
                </a:solidFill>
              </a:rPr>
              <a:t>	Categorized based on donor’s intent</a:t>
            </a:r>
          </a:p>
        </p:txBody>
      </p:sp>
      <p:sp>
        <p:nvSpPr>
          <p:cNvPr id="4608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31F85C43-0C0B-471C-BE74-8CEC3C2250C7}" type="slidenum">
              <a:rPr lang="en-US" altLang="en-US" sz="2400"/>
              <a:pPr>
                <a:spcBef>
                  <a:spcPct val="0"/>
                </a:spcBef>
                <a:buClrTx/>
                <a:buSzTx/>
                <a:buFontTx/>
                <a:buNone/>
              </a:pPr>
              <a:t>38</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wipe(up)">
                                      <p:cBhvr>
                                        <p:cTn id="7" dur="500"/>
                                        <p:tgtEl>
                                          <p:spTgt spid="27652">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7652">
                                            <p:txEl>
                                              <p:pRg st="1" end="1"/>
                                            </p:txEl>
                                          </p:spTgt>
                                        </p:tgtEl>
                                        <p:attrNameLst>
                                          <p:attrName>style.visibility</p:attrName>
                                        </p:attrNameLst>
                                      </p:cBhvr>
                                      <p:to>
                                        <p:strVal val="visible"/>
                                      </p:to>
                                    </p:set>
                                    <p:animEffect transition="in" filter="wipe(up)">
                                      <p:cBhvr>
                                        <p:cTn id="11" dur="500"/>
                                        <p:tgtEl>
                                          <p:spTgt spid="27652">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7652">
                                            <p:txEl>
                                              <p:pRg st="2" end="2"/>
                                            </p:txEl>
                                          </p:spTgt>
                                        </p:tgtEl>
                                        <p:attrNameLst>
                                          <p:attrName>style.visibility</p:attrName>
                                        </p:attrNameLst>
                                      </p:cBhvr>
                                      <p:to>
                                        <p:strVal val="visible"/>
                                      </p:to>
                                    </p:set>
                                    <p:animEffect transition="in" filter="wipe(up)">
                                      <p:cBhvr>
                                        <p:cTn id="15" dur="500"/>
                                        <p:tgtEl>
                                          <p:spTgt spid="27652">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652">
                                            <p:txEl>
                                              <p:pRg st="3" end="3"/>
                                            </p:txEl>
                                          </p:spTgt>
                                        </p:tgtEl>
                                        <p:attrNameLst>
                                          <p:attrName>style.visibility</p:attrName>
                                        </p:attrNameLst>
                                      </p:cBhvr>
                                      <p:to>
                                        <p:strVal val="visible"/>
                                      </p:to>
                                    </p:set>
                                    <p:animEffect transition="in" filter="wipe(up)">
                                      <p:cBhvr>
                                        <p:cTn id="19" dur="500"/>
                                        <p:tgtEl>
                                          <p:spTgt spid="27652">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7652">
                                            <p:txEl>
                                              <p:pRg st="5" end="5"/>
                                            </p:txEl>
                                          </p:spTgt>
                                        </p:tgtEl>
                                        <p:attrNameLst>
                                          <p:attrName>style.visibility</p:attrName>
                                        </p:attrNameLst>
                                      </p:cBhvr>
                                      <p:to>
                                        <p:strVal val="visible"/>
                                      </p:to>
                                    </p:set>
                                    <p:animEffect transition="in" filter="wipe(up)">
                                      <p:cBhvr>
                                        <p:cTn id="23" dur="500"/>
                                        <p:tgtEl>
                                          <p:spTgt spid="27652">
                                            <p:txEl>
                                              <p:pRg st="5" end="5"/>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7652">
                                            <p:txEl>
                                              <p:pRg st="6" end="6"/>
                                            </p:txEl>
                                          </p:spTgt>
                                        </p:tgtEl>
                                        <p:attrNameLst>
                                          <p:attrName>style.visibility</p:attrName>
                                        </p:attrNameLst>
                                      </p:cBhvr>
                                      <p:to>
                                        <p:strVal val="visible"/>
                                      </p:to>
                                    </p:set>
                                    <p:animEffect transition="in" filter="wipe(up)">
                                      <p:cBhvr>
                                        <p:cTn id="27" dur="500"/>
                                        <p:tgtEl>
                                          <p:spTgt spid="276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1026"/>
          <p:cNvSpPr>
            <a:spLocks noGrp="1" noChangeArrowheads="1"/>
          </p:cNvSpPr>
          <p:nvPr>
            <p:ph type="title"/>
          </p:nvPr>
        </p:nvSpPr>
        <p:spPr>
          <a:xfrm>
            <a:off x="317500" y="822325"/>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38243" name="Rectangle 1027"/>
          <p:cNvSpPr>
            <a:spLocks noGrp="1" noChangeArrowheads="1"/>
          </p:cNvSpPr>
          <p:nvPr>
            <p:ph type="body" idx="1"/>
          </p:nvPr>
        </p:nvSpPr>
        <p:spPr>
          <a:xfrm>
            <a:off x="328613" y="1981200"/>
            <a:ext cx="8208962"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cs typeface="Times New Roman" panose="02020603050405020304" pitchFamily="18" charset="0"/>
              </a:rPr>
              <a:t>Statement of Financial Position</a:t>
            </a:r>
          </a:p>
          <a:p>
            <a:pPr eaLnBrk="1" hangingPunct="1"/>
            <a:r>
              <a:rPr lang="en-US" altLang="en-US" smtClean="0">
                <a:cs typeface="Times New Roman" panose="02020603050405020304" pitchFamily="18" charset="0"/>
              </a:rPr>
              <a:t>Snapshot at a given moment</a:t>
            </a:r>
          </a:p>
        </p:txBody>
      </p:sp>
      <p:sp>
        <p:nvSpPr>
          <p:cNvPr id="4710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7398A25-B191-48D7-963C-8C6307290791}" type="slidenum">
              <a:rPr lang="en-US" altLang="en-US" sz="2400"/>
              <a:pPr>
                <a:spcBef>
                  <a:spcPct val="0"/>
                </a:spcBef>
                <a:buClrTx/>
                <a:buSzTx/>
                <a:buFontTx/>
                <a:buNone/>
              </a:pPr>
              <a:t>39</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Effect transition="in" filter="wipe(up)">
                                      <p:cBhvr>
                                        <p:cTn id="7" dur="500"/>
                                        <p:tgtEl>
                                          <p:spTgt spid="138243">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8243">
                                            <p:txEl>
                                              <p:pRg st="1" end="1"/>
                                            </p:txEl>
                                          </p:spTgt>
                                        </p:tgtEl>
                                        <p:attrNameLst>
                                          <p:attrName>style.visibility</p:attrName>
                                        </p:attrNameLst>
                                      </p:cBhvr>
                                      <p:to>
                                        <p:strVal val="visible"/>
                                      </p:to>
                                    </p:set>
                                    <p:animEffect transition="in" filter="wipe(up)">
                                      <p:cBhvr>
                                        <p:cTn id="11" dur="500"/>
                                        <p:tgtEl>
                                          <p:spTgt spid="138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52413" y="152400"/>
            <a:ext cx="8637587"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40291" name="Rectangle 3"/>
          <p:cNvSpPr>
            <a:spLocks noGrp="1" noChangeArrowheads="1"/>
          </p:cNvSpPr>
          <p:nvPr>
            <p:ph type="body" idx="1"/>
          </p:nvPr>
        </p:nvSpPr>
        <p:spPr>
          <a:xfrm>
            <a:off x="328613" y="1941513"/>
            <a:ext cx="2566987" cy="2249487"/>
          </a:xfrm>
          <a:effectLst>
            <a:outerShdw dist="35921" dir="2700000" algn="ctr" rotWithShape="0">
              <a:schemeClr val="bg2"/>
            </a:outerShdw>
          </a:effectLst>
        </p:spPr>
        <p:txBody>
          <a:bodyPr/>
          <a:lstStyle/>
          <a:p>
            <a:pPr marL="0" indent="0" eaLnBrk="1" hangingPunct="1">
              <a:buFont typeface="Wingdings" panose="05000000000000000000" pitchFamily="2" charset="2"/>
              <a:buNone/>
            </a:pPr>
            <a:r>
              <a:rPr lang="en-US" altLang="en-US" smtClean="0">
                <a:solidFill>
                  <a:srgbClr val="FFFF66"/>
                </a:solidFill>
                <a:cs typeface="Times New Roman" panose="02020603050405020304" pitchFamily="18" charset="0"/>
              </a:rPr>
              <a:t>Statement of Financial Position</a:t>
            </a:r>
          </a:p>
          <a:p>
            <a:pPr marL="0" indent="0" eaLnBrk="1" hangingPunct="1">
              <a:buFont typeface="Wingdings" panose="05000000000000000000" pitchFamily="2" charset="2"/>
              <a:buNone/>
            </a:pPr>
            <a:r>
              <a:rPr lang="en-US" altLang="en-US" smtClean="0">
                <a:cs typeface="Times New Roman" panose="02020603050405020304" pitchFamily="18" charset="0"/>
              </a:rPr>
              <a:t>SAMPLE</a:t>
            </a:r>
          </a:p>
        </p:txBody>
      </p:sp>
      <p:pic>
        <p:nvPicPr>
          <p:cNvPr id="48132" name="Picture 4" descr="SAMPLE - Statemement of Financial Po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0850" y="990600"/>
            <a:ext cx="5391150" cy="5781675"/>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Slide Number Placeholder 2"/>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185154DA-1ECF-49C8-BD1B-516F032C9689}" type="slidenum">
              <a:rPr lang="en-US" altLang="en-US" sz="2400"/>
              <a:pPr>
                <a:spcBef>
                  <a:spcPct val="0"/>
                </a:spcBef>
                <a:buClrTx/>
                <a:buSzTx/>
                <a:buFontTx/>
                <a:buNone/>
              </a:pPr>
              <a:t>40</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Effect transition="in" filter="wipe(up)">
                                      <p:cBhvr>
                                        <p:cTn id="7" dur="500"/>
                                        <p:tgtEl>
                                          <p:spTgt spid="14029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0291">
                                            <p:txEl>
                                              <p:pRg st="1" end="1"/>
                                            </p:txEl>
                                          </p:spTgt>
                                        </p:tgtEl>
                                        <p:attrNameLst>
                                          <p:attrName>style.visibility</p:attrName>
                                        </p:attrNameLst>
                                      </p:cBhvr>
                                      <p:to>
                                        <p:strVal val="visible"/>
                                      </p:to>
                                    </p:set>
                                    <p:animEffect transition="in" filter="wipe(up)">
                                      <p:cBhvr>
                                        <p:cTn id="11" dur="500"/>
                                        <p:tgtEl>
                                          <p:spTgt spid="140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39267" name="Rectangle 3"/>
          <p:cNvSpPr>
            <a:spLocks noGrp="1" noChangeArrowheads="1"/>
          </p:cNvSpPr>
          <p:nvPr>
            <p:ph type="body" idx="1"/>
          </p:nvPr>
        </p:nvSpPr>
        <p:spPr>
          <a:xfrm>
            <a:off x="328613" y="1941513"/>
            <a:ext cx="79771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cs typeface="Times New Roman" panose="02020603050405020304" pitchFamily="18" charset="0"/>
              </a:rPr>
              <a:t>Statement of Activities</a:t>
            </a:r>
          </a:p>
          <a:p>
            <a:pPr eaLnBrk="1" hangingPunct="1"/>
            <a:r>
              <a:rPr lang="en-US" altLang="en-US" smtClean="0">
                <a:cs typeface="Times New Roman" panose="02020603050405020304" pitchFamily="18" charset="0"/>
              </a:rPr>
              <a:t>Captures the in’s and out’s of financial activity.</a:t>
            </a:r>
          </a:p>
          <a:p>
            <a:pPr eaLnBrk="1" hangingPunct="1"/>
            <a:r>
              <a:rPr lang="en-US" altLang="en-US" smtClean="0">
                <a:cs typeface="Times New Roman" panose="02020603050405020304" pitchFamily="18" charset="0"/>
              </a:rPr>
              <a:t>Captures the flow of finance in organization.</a:t>
            </a:r>
          </a:p>
        </p:txBody>
      </p:sp>
      <p:sp>
        <p:nvSpPr>
          <p:cNvPr id="4915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83A3F56-C18B-478C-971F-727C0109BF3E}" type="slidenum">
              <a:rPr lang="en-US" altLang="en-US" sz="2400"/>
              <a:pPr>
                <a:spcBef>
                  <a:spcPct val="0"/>
                </a:spcBef>
                <a:buClrTx/>
                <a:buSzTx/>
                <a:buFontTx/>
                <a:buNone/>
              </a:pPr>
              <a:t>41</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Effect transition="in" filter="wipe(up)">
                                      <p:cBhvr>
                                        <p:cTn id="7" dur="500"/>
                                        <p:tgtEl>
                                          <p:spTgt spid="13926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9267">
                                            <p:txEl>
                                              <p:pRg st="1" end="1"/>
                                            </p:txEl>
                                          </p:spTgt>
                                        </p:tgtEl>
                                        <p:attrNameLst>
                                          <p:attrName>style.visibility</p:attrName>
                                        </p:attrNameLst>
                                      </p:cBhvr>
                                      <p:to>
                                        <p:strVal val="visible"/>
                                      </p:to>
                                    </p:set>
                                    <p:animEffect transition="in" filter="wipe(up)">
                                      <p:cBhvr>
                                        <p:cTn id="11" dur="500"/>
                                        <p:tgtEl>
                                          <p:spTgt spid="139267">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9267">
                                            <p:txEl>
                                              <p:pRg st="2" end="2"/>
                                            </p:txEl>
                                          </p:spTgt>
                                        </p:tgtEl>
                                        <p:attrNameLst>
                                          <p:attrName>style.visibility</p:attrName>
                                        </p:attrNameLst>
                                      </p:cBhvr>
                                      <p:to>
                                        <p:strVal val="visible"/>
                                      </p:to>
                                    </p:set>
                                    <p:animEffect transition="in" filter="wipe(up)">
                                      <p:cBhvr>
                                        <p:cTn id="15" dur="500"/>
                                        <p:tgtEl>
                                          <p:spTgt spid="139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autoUpdateAnimBg="0" advAuto="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42339" name="Rectangle 3"/>
          <p:cNvSpPr>
            <a:spLocks noGrp="1" noChangeArrowheads="1"/>
          </p:cNvSpPr>
          <p:nvPr>
            <p:ph type="body" idx="1"/>
          </p:nvPr>
        </p:nvSpPr>
        <p:spPr>
          <a:xfrm>
            <a:off x="328613" y="1941513"/>
            <a:ext cx="79771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cs typeface="Times New Roman" panose="02020603050405020304" pitchFamily="18" charset="0"/>
              </a:rPr>
              <a:t>The Church’s Budget</a:t>
            </a:r>
          </a:p>
          <a:p>
            <a:pPr eaLnBrk="1" hangingPunct="1"/>
            <a:r>
              <a:rPr lang="en-US" altLang="en-US" smtClean="0">
                <a:cs typeface="Times New Roman" panose="02020603050405020304" pitchFamily="18" charset="0"/>
              </a:rPr>
              <a:t>Every church needs a written document</a:t>
            </a:r>
          </a:p>
          <a:p>
            <a:pPr eaLnBrk="1" hangingPunct="1"/>
            <a:r>
              <a:rPr lang="en-US" altLang="en-US" smtClean="0">
                <a:cs typeface="Times New Roman" panose="02020603050405020304" pitchFamily="18" charset="0"/>
              </a:rPr>
              <a:t>Presented by Trustees (or other designated church board)</a:t>
            </a:r>
          </a:p>
          <a:p>
            <a:pPr eaLnBrk="1" hangingPunct="1"/>
            <a:r>
              <a:rPr lang="en-US" altLang="en-US" smtClean="0">
                <a:cs typeface="Times New Roman" panose="02020603050405020304" pitchFamily="18" charset="0"/>
              </a:rPr>
              <a:t>Adopted by congregation in business meeting</a:t>
            </a:r>
          </a:p>
        </p:txBody>
      </p:sp>
      <p:sp>
        <p:nvSpPr>
          <p:cNvPr id="5018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267C8415-AAA5-49EC-83DC-DD2ED393D22C}" type="slidenum">
              <a:rPr lang="en-US" altLang="en-US" sz="2400"/>
              <a:pPr>
                <a:spcBef>
                  <a:spcPct val="0"/>
                </a:spcBef>
                <a:buClrTx/>
                <a:buSzTx/>
                <a:buFontTx/>
                <a:buNone/>
              </a:pPr>
              <a:t>42</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Effect transition="in" filter="wipe(up)">
                                      <p:cBhvr>
                                        <p:cTn id="7" dur="500"/>
                                        <p:tgtEl>
                                          <p:spTgt spid="14233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animEffect transition="in" filter="wipe(up)">
                                      <p:cBhvr>
                                        <p:cTn id="11" dur="500"/>
                                        <p:tgtEl>
                                          <p:spTgt spid="14233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animEffect transition="in" filter="wipe(up)">
                                      <p:cBhvr>
                                        <p:cTn id="15" dur="500"/>
                                        <p:tgtEl>
                                          <p:spTgt spid="14233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animEffect transition="in" filter="wipe(up)">
                                      <p:cBhvr>
                                        <p:cTn id="19" dur="500"/>
                                        <p:tgtEl>
                                          <p:spTgt spid="142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autoUpdateAnimBg="0" advAuto="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050"/>
          <p:cNvSpPr>
            <a:spLocks noGrp="1" noChangeArrowheads="1"/>
          </p:cNvSpPr>
          <p:nvPr>
            <p:ph type="title"/>
          </p:nvPr>
        </p:nvSpPr>
        <p:spPr>
          <a:xfrm>
            <a:off x="252413" y="152400"/>
            <a:ext cx="8637587"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41315" name="Rectangle 2051"/>
          <p:cNvSpPr>
            <a:spLocks noGrp="1" noChangeArrowheads="1"/>
          </p:cNvSpPr>
          <p:nvPr>
            <p:ph type="body" idx="1"/>
          </p:nvPr>
        </p:nvSpPr>
        <p:spPr>
          <a:xfrm>
            <a:off x="304800" y="838200"/>
            <a:ext cx="7391400" cy="685800"/>
          </a:xfrm>
          <a:effectLst>
            <a:outerShdw dist="35921" dir="2700000" algn="ctr" rotWithShape="0">
              <a:schemeClr val="bg2"/>
            </a:outerShdw>
          </a:effectLst>
        </p:spPr>
        <p:txBody>
          <a:bodyPr/>
          <a:lstStyle/>
          <a:p>
            <a:pPr marL="0" indent="0" eaLnBrk="1" hangingPunct="1">
              <a:buFont typeface="Wingdings" panose="05000000000000000000" pitchFamily="2" charset="2"/>
              <a:buNone/>
            </a:pPr>
            <a:r>
              <a:rPr lang="en-US" altLang="en-US" smtClean="0">
                <a:solidFill>
                  <a:srgbClr val="FFFF66"/>
                </a:solidFill>
                <a:cs typeface="Times New Roman" panose="02020603050405020304" pitchFamily="18" charset="0"/>
              </a:rPr>
              <a:t>Statement of Activities </a:t>
            </a:r>
            <a:r>
              <a:rPr lang="en-US" altLang="en-US" smtClean="0">
                <a:cs typeface="Times New Roman" panose="02020603050405020304" pitchFamily="18" charset="0"/>
              </a:rPr>
              <a:t>SAMPLE</a:t>
            </a:r>
          </a:p>
        </p:txBody>
      </p:sp>
      <p:pic>
        <p:nvPicPr>
          <p:cNvPr id="51204" name="Picture 2055" descr="SAMPLE - Statement of Activit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7210425" cy="49022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Slide Number Placeholder 2"/>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714324F7-A65B-4B53-BD3E-69A25DB39640}" type="slidenum">
              <a:rPr lang="en-US" altLang="en-US" sz="2400"/>
              <a:pPr>
                <a:spcBef>
                  <a:spcPct val="0"/>
                </a:spcBef>
                <a:buClrTx/>
                <a:buSzTx/>
                <a:buFontTx/>
                <a:buNone/>
              </a:pPr>
              <a:t>43</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Effect transition="in" filter="wipe(up)">
                                      <p:cBhvr>
                                        <p:cTn id="7" dur="500"/>
                                        <p:tgtEl>
                                          <p:spTgt spid="141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autoUpdateAnimBg="0"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Basic Financial Oversight</a:t>
            </a:r>
          </a:p>
        </p:txBody>
      </p:sp>
      <p:sp>
        <p:nvSpPr>
          <p:cNvPr id="143363" name="Rectangle 3"/>
          <p:cNvSpPr>
            <a:spLocks noGrp="1" noChangeArrowheads="1"/>
          </p:cNvSpPr>
          <p:nvPr>
            <p:ph type="body" idx="1"/>
          </p:nvPr>
        </p:nvSpPr>
        <p:spPr>
          <a:xfrm>
            <a:off x="328613" y="1941513"/>
            <a:ext cx="7215187"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solidFill>
                  <a:srgbClr val="FFFF66"/>
                </a:solidFill>
                <a:cs typeface="Times New Roman" panose="02020603050405020304" pitchFamily="18" charset="0"/>
              </a:rPr>
              <a:t>Every church needs to ask for members’ support</a:t>
            </a:r>
          </a:p>
          <a:p>
            <a:pPr eaLnBrk="1" hangingPunct="1"/>
            <a:r>
              <a:rPr lang="en-US" altLang="en-US" smtClean="0">
                <a:cs typeface="Times New Roman" panose="02020603050405020304" pitchFamily="18" charset="0"/>
              </a:rPr>
              <a:t>Annual Process</a:t>
            </a:r>
          </a:p>
          <a:p>
            <a:pPr eaLnBrk="1" hangingPunct="1"/>
            <a:r>
              <a:rPr lang="en-US" altLang="en-US" smtClean="0">
                <a:cs typeface="Times New Roman" panose="02020603050405020304" pitchFamily="18" charset="0"/>
              </a:rPr>
              <a:t>Ask directly; don’t hint</a:t>
            </a:r>
          </a:p>
          <a:p>
            <a:pPr eaLnBrk="1" hangingPunct="1"/>
            <a:r>
              <a:rPr lang="en-US" altLang="en-US" smtClean="0">
                <a:cs typeface="Times New Roman" panose="02020603050405020304" pitchFamily="18" charset="0"/>
              </a:rPr>
              <a:t>Stewardship critical for every disciple</a:t>
            </a:r>
          </a:p>
        </p:txBody>
      </p:sp>
      <p:sp>
        <p:nvSpPr>
          <p:cNvPr id="5222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86F770D-F790-43FE-841F-62D9B7342667}" type="slidenum">
              <a:rPr lang="en-US" altLang="en-US" sz="2400"/>
              <a:pPr>
                <a:spcBef>
                  <a:spcPct val="0"/>
                </a:spcBef>
                <a:buClrTx/>
                <a:buSzTx/>
                <a:buFontTx/>
                <a:buNone/>
              </a:pPr>
              <a:t>44</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3363">
                                            <p:txEl>
                                              <p:pRg st="0" end="0"/>
                                            </p:txEl>
                                          </p:spTgt>
                                        </p:tgtEl>
                                        <p:attrNameLst>
                                          <p:attrName>style.visibility</p:attrName>
                                        </p:attrNameLst>
                                      </p:cBhvr>
                                      <p:to>
                                        <p:strVal val="visible"/>
                                      </p:to>
                                    </p:set>
                                    <p:animEffect transition="in" filter="wipe(up)">
                                      <p:cBhvr>
                                        <p:cTn id="7" dur="500"/>
                                        <p:tgtEl>
                                          <p:spTgt spid="143363">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3363">
                                            <p:txEl>
                                              <p:pRg st="1" end="1"/>
                                            </p:txEl>
                                          </p:spTgt>
                                        </p:tgtEl>
                                        <p:attrNameLst>
                                          <p:attrName>style.visibility</p:attrName>
                                        </p:attrNameLst>
                                      </p:cBhvr>
                                      <p:to>
                                        <p:strVal val="visible"/>
                                      </p:to>
                                    </p:set>
                                    <p:animEffect transition="in" filter="wipe(up)">
                                      <p:cBhvr>
                                        <p:cTn id="11" dur="500"/>
                                        <p:tgtEl>
                                          <p:spTgt spid="143363">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3363">
                                            <p:txEl>
                                              <p:pRg st="2" end="2"/>
                                            </p:txEl>
                                          </p:spTgt>
                                        </p:tgtEl>
                                        <p:attrNameLst>
                                          <p:attrName>style.visibility</p:attrName>
                                        </p:attrNameLst>
                                      </p:cBhvr>
                                      <p:to>
                                        <p:strVal val="visible"/>
                                      </p:to>
                                    </p:set>
                                    <p:animEffect transition="in" filter="wipe(up)">
                                      <p:cBhvr>
                                        <p:cTn id="15" dur="500"/>
                                        <p:tgtEl>
                                          <p:spTgt spid="143363">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3363">
                                            <p:txEl>
                                              <p:pRg st="3" end="3"/>
                                            </p:txEl>
                                          </p:spTgt>
                                        </p:tgtEl>
                                        <p:attrNameLst>
                                          <p:attrName>style.visibility</p:attrName>
                                        </p:attrNameLst>
                                      </p:cBhvr>
                                      <p:to>
                                        <p:strVal val="visible"/>
                                      </p:to>
                                    </p:set>
                                    <p:animEffect transition="in" filter="wipe(up)">
                                      <p:cBhvr>
                                        <p:cTn id="19" dur="500"/>
                                        <p:tgtEl>
                                          <p:spTgt spid="143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autoUpdateAnimBg="0" advAuto="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638175" y="3017838"/>
            <a:ext cx="7872413" cy="823912"/>
          </a:xfrm>
          <a:effectLst>
            <a:outerShdw dist="35921" dir="2700000" algn="ctr" rotWithShape="0">
              <a:schemeClr val="bg2"/>
            </a:outerShdw>
          </a:effectLst>
        </p:spPr>
        <p:txBody>
          <a:bodyPr/>
          <a:lstStyle/>
          <a:p>
            <a:pPr algn="ctr" eaLnBrk="1" hangingPunct="1"/>
            <a:r>
              <a:rPr lang="en-US" altLang="en-US" sz="4800" smtClean="0">
                <a:solidFill>
                  <a:srgbClr val="FFFF66"/>
                </a:solidFill>
              </a:rPr>
              <a:t>Other Key Concepts</a:t>
            </a:r>
          </a:p>
        </p:txBody>
      </p:sp>
      <p:sp>
        <p:nvSpPr>
          <p:cNvPr id="53251"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00394C1-F922-44E7-BA8C-39B7B24639BD}" type="slidenum">
              <a:rPr lang="en-US" altLang="en-US" sz="2400"/>
              <a:pPr>
                <a:spcBef>
                  <a:spcPct val="0"/>
                </a:spcBef>
                <a:buClrTx/>
                <a:buSzTx/>
                <a:buFontTx/>
                <a:buNone/>
              </a:pPr>
              <a:t>45</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5410"/>
                                        </p:tgtEl>
                                        <p:attrNameLst>
                                          <p:attrName>style.visibility</p:attrName>
                                        </p:attrNameLst>
                                      </p:cBhvr>
                                      <p:to>
                                        <p:strVal val="visible"/>
                                      </p:to>
                                    </p:set>
                                    <p:animEffect transition="in" filter="wipe(up)">
                                      <p:cBhvr>
                                        <p:cTn id="7" dur="500"/>
                                        <p:tgtEl>
                                          <p:spTgt spid="145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Changing Environment</a:t>
            </a:r>
          </a:p>
        </p:txBody>
      </p:sp>
      <p:sp>
        <p:nvSpPr>
          <p:cNvPr id="146435" name="Rectangle 3"/>
          <p:cNvSpPr>
            <a:spLocks noGrp="1" noChangeArrowheads="1"/>
          </p:cNvSpPr>
          <p:nvPr>
            <p:ph type="body" idx="1"/>
          </p:nvPr>
        </p:nvSpPr>
        <p:spPr>
          <a:xfrm>
            <a:off x="0" y="1905000"/>
            <a:ext cx="8763000" cy="4687888"/>
          </a:xfrm>
          <a:effectLst>
            <a:outerShdw dist="35921" dir="2700000" algn="ctr" rotWithShape="0">
              <a:schemeClr val="bg2"/>
            </a:outerShdw>
          </a:effectLst>
        </p:spPr>
        <p:txBody>
          <a:bodyPr/>
          <a:lstStyle/>
          <a:p>
            <a:pPr eaLnBrk="1" hangingPunct="1">
              <a:lnSpc>
                <a:spcPct val="80000"/>
              </a:lnSpc>
              <a:buFont typeface="Wingdings" panose="05000000000000000000" pitchFamily="2" charset="2"/>
              <a:buNone/>
            </a:pPr>
            <a:r>
              <a:rPr lang="en-US" altLang="en-US" sz="2800" smtClean="0"/>
              <a:t>What is the Environment in which Churches Operate? </a:t>
            </a:r>
          </a:p>
          <a:p>
            <a:pPr eaLnBrk="1" hangingPunct="1">
              <a:lnSpc>
                <a:spcPct val="80000"/>
              </a:lnSpc>
            </a:pPr>
            <a:r>
              <a:rPr lang="en-US" altLang="en-US" sz="2800" smtClean="0"/>
              <a:t>More scrutiny</a:t>
            </a:r>
          </a:p>
          <a:p>
            <a:pPr eaLnBrk="1" hangingPunct="1">
              <a:lnSpc>
                <a:spcPct val="80000"/>
              </a:lnSpc>
            </a:pPr>
            <a:r>
              <a:rPr lang="en-US" altLang="en-US" sz="2800" smtClean="0"/>
              <a:t>IRS is focusing on nonprofits.</a:t>
            </a:r>
          </a:p>
          <a:p>
            <a:pPr eaLnBrk="1" hangingPunct="1">
              <a:lnSpc>
                <a:spcPct val="80000"/>
              </a:lnSpc>
            </a:pPr>
            <a:r>
              <a:rPr lang="en-US" altLang="en-US" sz="2800" smtClean="0"/>
              <a:t>Since 1994, new accounting standards require nonprofits to emulate For Profits in how they present financial statements.</a:t>
            </a:r>
          </a:p>
          <a:p>
            <a:pPr eaLnBrk="1" hangingPunct="1">
              <a:lnSpc>
                <a:spcPct val="80000"/>
              </a:lnSpc>
            </a:pPr>
            <a:r>
              <a:rPr lang="en-US" altLang="en-US" sz="2800" smtClean="0"/>
              <a:t>Sarbanes Oxley Legislation (legislation to tighten accounting controls after the Enron scandal.)  may also affect </a:t>
            </a:r>
          </a:p>
          <a:p>
            <a:pPr eaLnBrk="1" hangingPunct="1">
              <a:lnSpc>
                <a:spcPct val="80000"/>
              </a:lnSpc>
              <a:buFont typeface="Wingdings" panose="05000000000000000000" pitchFamily="2" charset="2"/>
              <a:buNone/>
            </a:pPr>
            <a:r>
              <a:rPr lang="en-US" altLang="en-US" sz="2800" smtClean="0"/>
              <a:t>    Therefore, Non Profit Oversight is increasingly important.</a:t>
            </a:r>
          </a:p>
        </p:txBody>
      </p:sp>
      <p:sp>
        <p:nvSpPr>
          <p:cNvPr id="5427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49C9E4A1-AAFD-4EF9-AD8E-A8DBE6F86AA7}" type="slidenum">
              <a:rPr lang="en-US" altLang="en-US" sz="2400"/>
              <a:pPr>
                <a:spcBef>
                  <a:spcPct val="0"/>
                </a:spcBef>
                <a:buClrTx/>
                <a:buSzTx/>
                <a:buFontTx/>
                <a:buNone/>
              </a:pPr>
              <a:t>46</a:t>
            </a:fld>
            <a:endParaRPr lang="en-US"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34"/>
                                        </p:tgtEl>
                                        <p:attrNameLst>
                                          <p:attrName>style.visibility</p:attrName>
                                        </p:attrNameLst>
                                      </p:cBhvr>
                                      <p:to>
                                        <p:strVal val="visible"/>
                                      </p:to>
                                    </p:set>
                                    <p:animEffect transition="in" filter="wipe(left)">
                                      <p:cBhvr>
                                        <p:cTn id="7" dur="500"/>
                                        <p:tgtEl>
                                          <p:spTgt spid="14643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6435">
                                            <p:txEl>
                                              <p:pRg st="0" end="0"/>
                                            </p:txEl>
                                          </p:spTgt>
                                        </p:tgtEl>
                                        <p:attrNameLst>
                                          <p:attrName>style.visibility</p:attrName>
                                        </p:attrNameLst>
                                      </p:cBhvr>
                                      <p:to>
                                        <p:strVal val="visible"/>
                                      </p:to>
                                    </p:set>
                                    <p:animEffect transition="in" filter="wipe(up)">
                                      <p:cBhvr>
                                        <p:cTn id="11" dur="500"/>
                                        <p:tgtEl>
                                          <p:spTgt spid="146435">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6435">
                                            <p:txEl>
                                              <p:pRg st="1" end="1"/>
                                            </p:txEl>
                                          </p:spTgt>
                                        </p:tgtEl>
                                        <p:attrNameLst>
                                          <p:attrName>style.visibility</p:attrName>
                                        </p:attrNameLst>
                                      </p:cBhvr>
                                      <p:to>
                                        <p:strVal val="visible"/>
                                      </p:to>
                                    </p:set>
                                    <p:animEffect transition="in" filter="wipe(up)">
                                      <p:cBhvr>
                                        <p:cTn id="15" dur="500"/>
                                        <p:tgtEl>
                                          <p:spTgt spid="146435">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6435">
                                            <p:txEl>
                                              <p:pRg st="2" end="2"/>
                                            </p:txEl>
                                          </p:spTgt>
                                        </p:tgtEl>
                                        <p:attrNameLst>
                                          <p:attrName>style.visibility</p:attrName>
                                        </p:attrNameLst>
                                      </p:cBhvr>
                                      <p:to>
                                        <p:strVal val="visible"/>
                                      </p:to>
                                    </p:set>
                                    <p:animEffect transition="in" filter="wipe(up)">
                                      <p:cBhvr>
                                        <p:cTn id="19" dur="500"/>
                                        <p:tgtEl>
                                          <p:spTgt spid="146435">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6435">
                                            <p:txEl>
                                              <p:pRg st="3" end="3"/>
                                            </p:txEl>
                                          </p:spTgt>
                                        </p:tgtEl>
                                        <p:attrNameLst>
                                          <p:attrName>style.visibility</p:attrName>
                                        </p:attrNameLst>
                                      </p:cBhvr>
                                      <p:to>
                                        <p:strVal val="visible"/>
                                      </p:to>
                                    </p:set>
                                    <p:animEffect transition="in" filter="wipe(up)">
                                      <p:cBhvr>
                                        <p:cTn id="23" dur="500"/>
                                        <p:tgtEl>
                                          <p:spTgt spid="146435">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46435">
                                            <p:txEl>
                                              <p:pRg st="4" end="4"/>
                                            </p:txEl>
                                          </p:spTgt>
                                        </p:tgtEl>
                                        <p:attrNameLst>
                                          <p:attrName>style.visibility</p:attrName>
                                        </p:attrNameLst>
                                      </p:cBhvr>
                                      <p:to>
                                        <p:strVal val="visible"/>
                                      </p:to>
                                    </p:set>
                                    <p:animEffect transition="in" filter="wipe(up)">
                                      <p:cBhvr>
                                        <p:cTn id="27" dur="500"/>
                                        <p:tgtEl>
                                          <p:spTgt spid="146435">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46435">
                                            <p:txEl>
                                              <p:pRg st="5" end="5"/>
                                            </p:txEl>
                                          </p:spTgt>
                                        </p:tgtEl>
                                        <p:attrNameLst>
                                          <p:attrName>style.visibility</p:attrName>
                                        </p:attrNameLst>
                                      </p:cBhvr>
                                      <p:to>
                                        <p:strVal val="visible"/>
                                      </p:to>
                                    </p:set>
                                    <p:animEffect transition="in" filter="wipe(up)">
                                      <p:cBhvr>
                                        <p:cTn id="31" dur="500"/>
                                        <p:tgtEl>
                                          <p:spTgt spid="146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autoUpdateAnimBg="0"/>
      <p:bldP spid="146435"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Changing Environment</a:t>
            </a:r>
          </a:p>
        </p:txBody>
      </p:sp>
      <p:sp>
        <p:nvSpPr>
          <p:cNvPr id="146435" name="Rectangle 3"/>
          <p:cNvSpPr>
            <a:spLocks noGrp="1" noChangeArrowheads="1"/>
          </p:cNvSpPr>
          <p:nvPr>
            <p:ph type="body" idx="1"/>
          </p:nvPr>
        </p:nvSpPr>
        <p:spPr>
          <a:xfrm>
            <a:off x="152400" y="1941513"/>
            <a:ext cx="8763000" cy="4687887"/>
          </a:xfrm>
          <a:effectLst>
            <a:outerShdw dist="35921" dir="2700000" algn="ctr" rotWithShape="0">
              <a:schemeClr val="bg2"/>
            </a:outerShdw>
          </a:effectLst>
        </p:spPr>
        <p:txBody>
          <a:bodyPr/>
          <a:lstStyle/>
          <a:p>
            <a:pPr eaLnBrk="1" hangingPunct="1">
              <a:lnSpc>
                <a:spcPct val="80000"/>
              </a:lnSpc>
              <a:buFont typeface="Wingdings" panose="05000000000000000000" pitchFamily="2" charset="2"/>
              <a:buNone/>
            </a:pPr>
            <a:r>
              <a:rPr lang="en-US" altLang="en-US" sz="2800" smtClean="0"/>
              <a:t>What is the Environment in which Churches Operate? </a:t>
            </a:r>
          </a:p>
          <a:p>
            <a:pPr eaLnBrk="1" hangingPunct="1">
              <a:lnSpc>
                <a:spcPct val="80000"/>
              </a:lnSpc>
              <a:buFont typeface="Wingdings" panose="05000000000000000000" pitchFamily="2" charset="2"/>
              <a:buNone/>
            </a:pPr>
            <a:endParaRPr lang="en-US" altLang="en-US" sz="2800" smtClean="0"/>
          </a:p>
          <a:p>
            <a:pPr eaLnBrk="1" hangingPunct="1">
              <a:lnSpc>
                <a:spcPct val="80000"/>
              </a:lnSpc>
            </a:pPr>
            <a:r>
              <a:rPr lang="en-US" altLang="en-US" sz="2800" smtClean="0"/>
              <a:t> Municipalities and cities are now scrutinizing more closely the activities of nonprofits. For example, many nonprofits have been targeted and have lost their property tax exemption due to unrelated activities (e.g. renting out to for-profit organizations).</a:t>
            </a:r>
          </a:p>
        </p:txBody>
      </p:sp>
      <p:sp>
        <p:nvSpPr>
          <p:cNvPr id="55300" name="Slide Number Placeholder 3"/>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487D3D6-FF07-487F-8CDE-025AA6F281AE}" type="slidenum">
              <a:rPr lang="en-US" altLang="en-US" sz="2400"/>
              <a:pPr>
                <a:spcBef>
                  <a:spcPct val="0"/>
                </a:spcBef>
                <a:buClrTx/>
                <a:buSzTx/>
                <a:buFontTx/>
                <a:buNone/>
              </a:pPr>
              <a:t>47</a:t>
            </a:fld>
            <a:endParaRPr lang="en-US"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34"/>
                                        </p:tgtEl>
                                        <p:attrNameLst>
                                          <p:attrName>style.visibility</p:attrName>
                                        </p:attrNameLst>
                                      </p:cBhvr>
                                      <p:to>
                                        <p:strVal val="visible"/>
                                      </p:to>
                                    </p:set>
                                    <p:animEffect transition="in" filter="wipe(left)">
                                      <p:cBhvr>
                                        <p:cTn id="7" dur="500"/>
                                        <p:tgtEl>
                                          <p:spTgt spid="14643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6435">
                                            <p:txEl>
                                              <p:pRg st="0" end="0"/>
                                            </p:txEl>
                                          </p:spTgt>
                                        </p:tgtEl>
                                        <p:attrNameLst>
                                          <p:attrName>style.visibility</p:attrName>
                                        </p:attrNameLst>
                                      </p:cBhvr>
                                      <p:to>
                                        <p:strVal val="visible"/>
                                      </p:to>
                                    </p:set>
                                    <p:animEffect transition="in" filter="wipe(up)">
                                      <p:cBhvr>
                                        <p:cTn id="11" dur="500"/>
                                        <p:tgtEl>
                                          <p:spTgt spid="146435">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6435">
                                            <p:txEl>
                                              <p:pRg st="2" end="2"/>
                                            </p:txEl>
                                          </p:spTgt>
                                        </p:tgtEl>
                                        <p:attrNameLst>
                                          <p:attrName>style.visibility</p:attrName>
                                        </p:attrNameLst>
                                      </p:cBhvr>
                                      <p:to>
                                        <p:strVal val="visible"/>
                                      </p:to>
                                    </p:set>
                                    <p:animEffect transition="in" filter="wipe(up)">
                                      <p:cBhvr>
                                        <p:cTn id="15" dur="500"/>
                                        <p:tgtEl>
                                          <p:spTgt spid="146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autoUpdateAnimBg="0"/>
      <p:bldP spid="146435" grpId="0" build="p" autoUpdateAnimBg="0" advAuto="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Political Support</a:t>
            </a:r>
          </a:p>
        </p:txBody>
      </p:sp>
      <p:sp>
        <p:nvSpPr>
          <p:cNvPr id="30724" name="Rectangle 4"/>
          <p:cNvSpPr>
            <a:spLocks noGrp="1" noChangeArrowheads="1"/>
          </p:cNvSpPr>
          <p:nvPr>
            <p:ph type="body" idx="1"/>
          </p:nvPr>
        </p:nvSpPr>
        <p:spPr>
          <a:xfrm>
            <a:off x="152400" y="1828800"/>
            <a:ext cx="8991600" cy="3581400"/>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mtClean="0"/>
              <a:t>How can churches support the political process?</a:t>
            </a:r>
          </a:p>
          <a:p>
            <a:pPr eaLnBrk="1" hangingPunct="1">
              <a:lnSpc>
                <a:spcPct val="90000"/>
              </a:lnSpc>
            </a:pPr>
            <a:r>
              <a:rPr lang="en-US" altLang="en-US" smtClean="0"/>
              <a:t>By providing voter education</a:t>
            </a:r>
          </a:p>
          <a:p>
            <a:pPr eaLnBrk="1" hangingPunct="1">
              <a:lnSpc>
                <a:spcPct val="90000"/>
              </a:lnSpc>
            </a:pPr>
            <a:r>
              <a:rPr lang="en-US" altLang="en-US" smtClean="0"/>
              <a:t>By advising all to vote</a:t>
            </a:r>
          </a:p>
          <a:p>
            <a:pPr eaLnBrk="1" hangingPunct="1">
              <a:lnSpc>
                <a:spcPct val="90000"/>
              </a:lnSpc>
            </a:pPr>
            <a:r>
              <a:rPr lang="en-US" altLang="en-US" smtClean="0"/>
              <a:t>By examining theological issues of responsibility as citizens</a:t>
            </a:r>
          </a:p>
          <a:p>
            <a:pPr eaLnBrk="1" hangingPunct="1">
              <a:lnSpc>
                <a:spcPct val="90000"/>
              </a:lnSpc>
            </a:pPr>
            <a:r>
              <a:rPr lang="en-US" altLang="en-US" smtClean="0"/>
              <a:t>By providing a forum for all candidates in an election</a:t>
            </a:r>
          </a:p>
        </p:txBody>
      </p:sp>
      <p:sp>
        <p:nvSpPr>
          <p:cNvPr id="30725" name="Rectangle 5"/>
          <p:cNvSpPr>
            <a:spLocks noChangeArrowheads="1"/>
          </p:cNvSpPr>
          <p:nvPr/>
        </p:nvSpPr>
        <p:spPr bwMode="auto">
          <a:xfrm>
            <a:off x="533400" y="5334000"/>
            <a:ext cx="8534400" cy="10890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lang="en-US" altLang="en-US" sz="2400"/>
              <a:t>Note:  Churches could threaten their IRS 501(c)(3) status if they support a particular candidate or political party or give only one candidate or political party access to congregation </a:t>
            </a:r>
          </a:p>
        </p:txBody>
      </p:sp>
      <p:sp>
        <p:nvSpPr>
          <p:cNvPr id="56325"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BDAA84B-74A1-44EA-A38A-06E303439A43}" type="slidenum">
              <a:rPr lang="en-US" altLang="en-US" sz="2400"/>
              <a:pPr>
                <a:spcBef>
                  <a:spcPct val="0"/>
                </a:spcBef>
                <a:buClrTx/>
                <a:buSzTx/>
                <a:buFontTx/>
                <a:buNone/>
              </a:pPr>
              <a:t>48</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wipe(left)">
                                      <p:cBhvr>
                                        <p:cTn id="7" dur="500"/>
                                        <p:tgtEl>
                                          <p:spTgt spid="3072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0724">
                                            <p:txEl>
                                              <p:pRg st="0" end="0"/>
                                            </p:txEl>
                                          </p:spTgt>
                                        </p:tgtEl>
                                        <p:attrNameLst>
                                          <p:attrName>style.visibility</p:attrName>
                                        </p:attrNameLst>
                                      </p:cBhvr>
                                      <p:to>
                                        <p:strVal val="visible"/>
                                      </p:to>
                                    </p:set>
                                    <p:animEffect transition="in" filter="wipe(up)">
                                      <p:cBhvr>
                                        <p:cTn id="11" dur="500"/>
                                        <p:tgtEl>
                                          <p:spTgt spid="30724">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724">
                                            <p:txEl>
                                              <p:pRg st="1" end="1"/>
                                            </p:txEl>
                                          </p:spTgt>
                                        </p:tgtEl>
                                        <p:attrNameLst>
                                          <p:attrName>style.visibility</p:attrName>
                                        </p:attrNameLst>
                                      </p:cBhvr>
                                      <p:to>
                                        <p:strVal val="visible"/>
                                      </p:to>
                                    </p:set>
                                    <p:animEffect transition="in" filter="wipe(up)">
                                      <p:cBhvr>
                                        <p:cTn id="15" dur="500"/>
                                        <p:tgtEl>
                                          <p:spTgt spid="30724">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0724">
                                            <p:txEl>
                                              <p:pRg st="2" end="2"/>
                                            </p:txEl>
                                          </p:spTgt>
                                        </p:tgtEl>
                                        <p:attrNameLst>
                                          <p:attrName>style.visibility</p:attrName>
                                        </p:attrNameLst>
                                      </p:cBhvr>
                                      <p:to>
                                        <p:strVal val="visible"/>
                                      </p:to>
                                    </p:set>
                                    <p:animEffect transition="in" filter="wipe(up)">
                                      <p:cBhvr>
                                        <p:cTn id="19" dur="500"/>
                                        <p:tgtEl>
                                          <p:spTgt spid="30724">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0724">
                                            <p:txEl>
                                              <p:pRg st="3" end="3"/>
                                            </p:txEl>
                                          </p:spTgt>
                                        </p:tgtEl>
                                        <p:attrNameLst>
                                          <p:attrName>style.visibility</p:attrName>
                                        </p:attrNameLst>
                                      </p:cBhvr>
                                      <p:to>
                                        <p:strVal val="visible"/>
                                      </p:to>
                                    </p:set>
                                    <p:animEffect transition="in" filter="wipe(up)">
                                      <p:cBhvr>
                                        <p:cTn id="23" dur="500"/>
                                        <p:tgtEl>
                                          <p:spTgt spid="30724">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724">
                                            <p:txEl>
                                              <p:pRg st="4" end="4"/>
                                            </p:txEl>
                                          </p:spTgt>
                                        </p:tgtEl>
                                        <p:attrNameLst>
                                          <p:attrName>style.visibility</p:attrName>
                                        </p:attrNameLst>
                                      </p:cBhvr>
                                      <p:to>
                                        <p:strVal val="visible"/>
                                      </p:to>
                                    </p:set>
                                    <p:animEffect transition="in" filter="wipe(up)">
                                      <p:cBhvr>
                                        <p:cTn id="27" dur="500"/>
                                        <p:tgtEl>
                                          <p:spTgt spid="30724">
                                            <p:txEl>
                                              <p:pRg st="4" end="4"/>
                                            </p:txEl>
                                          </p:spTgt>
                                        </p:tgtEl>
                                      </p:cBhvr>
                                    </p:animEffect>
                                  </p:childTnLst>
                                </p:cTn>
                              </p:par>
                            </p:childTnLst>
                          </p:cTn>
                        </p:par>
                        <p:par>
                          <p:cTn id="28" fill="hold" nodeType="afterGroup">
                            <p:stCondLst>
                              <p:cond delay="3000"/>
                            </p:stCondLst>
                            <p:childTnLst>
                              <p:par>
                                <p:cTn id="29" presetID="1" presetClass="entr" presetSubtype="0" fill="hold" grpId="0" nodeType="afterEffect">
                                  <p:stCondLst>
                                    <p:cond delay="0"/>
                                  </p:stCondLst>
                                  <p:childTnLst>
                                    <p:set>
                                      <p:cBhvr>
                                        <p:cTn id="30" dur="1" fill="hold">
                                          <p:stCondLst>
                                            <p:cond delay="499"/>
                                          </p:stCondLst>
                                        </p:cTn>
                                        <p:tgtEl>
                                          <p:spTgt spid="30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4" grpId="0" build="p" autoUpdateAnimBg="0" advAuto="0"/>
      <p:bldP spid="30725"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Church As Employer</a:t>
            </a:r>
          </a:p>
        </p:txBody>
      </p:sp>
      <p:sp>
        <p:nvSpPr>
          <p:cNvPr id="32772" name="Rectangle 4"/>
          <p:cNvSpPr>
            <a:spLocks noGrp="1" noChangeArrowheads="1"/>
          </p:cNvSpPr>
          <p:nvPr>
            <p:ph type="body" idx="1"/>
          </p:nvPr>
        </p:nvSpPr>
        <p:spPr>
          <a:xfrm>
            <a:off x="304800" y="1752600"/>
            <a:ext cx="8382000" cy="4611688"/>
          </a:xfrm>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mtClean="0"/>
              <a:t>Ordained persons are treated differently</a:t>
            </a:r>
          </a:p>
          <a:p>
            <a:pPr eaLnBrk="1" hangingPunct="1">
              <a:lnSpc>
                <a:spcPct val="90000"/>
              </a:lnSpc>
            </a:pPr>
            <a:r>
              <a:rPr lang="en-US" altLang="en-US" smtClean="0"/>
              <a:t>Housing allowance available by vote of appropriate church board</a:t>
            </a:r>
          </a:p>
          <a:p>
            <a:pPr eaLnBrk="1" hangingPunct="1">
              <a:lnSpc>
                <a:spcPct val="90000"/>
              </a:lnSpc>
            </a:pPr>
            <a:r>
              <a:rPr lang="en-US" altLang="en-US" smtClean="0"/>
              <a:t>Ministers are self-employed for social security purposes so that churches do not withhold</a:t>
            </a:r>
          </a:p>
          <a:p>
            <a:pPr eaLnBrk="1" hangingPunct="1">
              <a:lnSpc>
                <a:spcPct val="90000"/>
              </a:lnSpc>
            </a:pPr>
            <a:r>
              <a:rPr lang="en-US" altLang="en-US" smtClean="0"/>
              <a:t>Social security allowance possible</a:t>
            </a:r>
          </a:p>
          <a:p>
            <a:pPr eaLnBrk="1" hangingPunct="1">
              <a:lnSpc>
                <a:spcPct val="90000"/>
              </a:lnSpc>
            </a:pPr>
            <a:r>
              <a:rPr lang="en-US" altLang="en-US" smtClean="0"/>
              <a:t>MMBB is available to answer your questions at 1-800-986-6222</a:t>
            </a:r>
          </a:p>
        </p:txBody>
      </p:sp>
      <p:sp>
        <p:nvSpPr>
          <p:cNvPr id="5734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8D2C6CC4-6A8E-463C-8EEA-1920575CE2B0}" type="slidenum">
              <a:rPr lang="en-US" altLang="en-US" sz="2400"/>
              <a:pPr>
                <a:spcBef>
                  <a:spcPct val="0"/>
                </a:spcBef>
                <a:buClrTx/>
                <a:buSzTx/>
                <a:buFontTx/>
                <a:buNone/>
              </a:pPr>
              <a:t>49</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wipe(left)">
                                      <p:cBhvr>
                                        <p:cTn id="7" dur="500"/>
                                        <p:tgtEl>
                                          <p:spTgt spid="32771"/>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animEffect transition="in" filter="wipe(up)">
                                      <p:cBhvr>
                                        <p:cTn id="11" dur="500"/>
                                        <p:tgtEl>
                                          <p:spTgt spid="32772">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animEffect transition="in" filter="wipe(up)">
                                      <p:cBhvr>
                                        <p:cTn id="15" dur="500"/>
                                        <p:tgtEl>
                                          <p:spTgt spid="32772">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animEffect transition="in" filter="wipe(up)">
                                      <p:cBhvr>
                                        <p:cTn id="19" dur="500"/>
                                        <p:tgtEl>
                                          <p:spTgt spid="32772">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animEffect transition="in" filter="wipe(up)">
                                      <p:cBhvr>
                                        <p:cTn id="23" dur="500"/>
                                        <p:tgtEl>
                                          <p:spTgt spid="32772">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2772">
                                            <p:txEl>
                                              <p:pRg st="4" end="4"/>
                                            </p:txEl>
                                          </p:spTgt>
                                        </p:tgtEl>
                                        <p:attrNameLst>
                                          <p:attrName>style.visibility</p:attrName>
                                        </p:attrNameLst>
                                      </p:cBhvr>
                                      <p:to>
                                        <p:strVal val="visible"/>
                                      </p:to>
                                    </p:set>
                                    <p:animEffect transition="in" filter="wipe(up)">
                                      <p:cBhvr>
                                        <p:cTn id="27" dur="500"/>
                                        <p:tgtEl>
                                          <p:spTgt spid="327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P spid="32772" grpId="0" build="p"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Church As Employer</a:t>
            </a:r>
            <a:endParaRPr lang="en-US" altLang="en-US" sz="4000" smtClean="0"/>
          </a:p>
        </p:txBody>
      </p:sp>
      <p:sp>
        <p:nvSpPr>
          <p:cNvPr id="33796"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Church must file tax reports as employer</a:t>
            </a:r>
          </a:p>
          <a:p>
            <a:pPr eaLnBrk="1" hangingPunct="1"/>
            <a:r>
              <a:rPr lang="en-US" altLang="en-US" smtClean="0"/>
              <a:t>Federal Form 941</a:t>
            </a:r>
          </a:p>
          <a:p>
            <a:pPr eaLnBrk="1" hangingPunct="1"/>
            <a:r>
              <a:rPr lang="en-US" altLang="en-US" smtClean="0"/>
              <a:t>State Form</a:t>
            </a:r>
          </a:p>
          <a:p>
            <a:pPr eaLnBrk="1" hangingPunct="1"/>
            <a:r>
              <a:rPr lang="en-US" altLang="en-US" smtClean="0"/>
              <a:t>Form W-2 by January 31 of next year</a:t>
            </a:r>
          </a:p>
          <a:p>
            <a:pPr eaLnBrk="1" hangingPunct="1"/>
            <a:r>
              <a:rPr lang="en-US" altLang="en-US" smtClean="0"/>
              <a:t>Form W-3 by February 28 of next year</a:t>
            </a:r>
          </a:p>
        </p:txBody>
      </p:sp>
      <p:sp>
        <p:nvSpPr>
          <p:cNvPr id="5837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44DB895F-7F0D-4A0A-B755-541AC121ED26}" type="slidenum">
              <a:rPr lang="en-US" altLang="en-US" sz="2400"/>
              <a:pPr>
                <a:spcBef>
                  <a:spcPct val="0"/>
                </a:spcBef>
                <a:buClrTx/>
                <a:buSzTx/>
                <a:buFontTx/>
                <a:buNone/>
              </a:pPr>
              <a:t>50</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animEffect transition="in" filter="wipe(up)">
                                      <p:cBhvr>
                                        <p:cTn id="7" dur="500"/>
                                        <p:tgtEl>
                                          <p:spTgt spid="33796">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3796">
                                            <p:txEl>
                                              <p:pRg st="1" end="1"/>
                                            </p:txEl>
                                          </p:spTgt>
                                        </p:tgtEl>
                                        <p:attrNameLst>
                                          <p:attrName>style.visibility</p:attrName>
                                        </p:attrNameLst>
                                      </p:cBhvr>
                                      <p:to>
                                        <p:strVal val="visible"/>
                                      </p:to>
                                    </p:set>
                                    <p:animEffect transition="in" filter="wipe(up)">
                                      <p:cBhvr>
                                        <p:cTn id="11" dur="500"/>
                                        <p:tgtEl>
                                          <p:spTgt spid="33796">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3796">
                                            <p:txEl>
                                              <p:pRg st="2" end="2"/>
                                            </p:txEl>
                                          </p:spTgt>
                                        </p:tgtEl>
                                        <p:attrNameLst>
                                          <p:attrName>style.visibility</p:attrName>
                                        </p:attrNameLst>
                                      </p:cBhvr>
                                      <p:to>
                                        <p:strVal val="visible"/>
                                      </p:to>
                                    </p:set>
                                    <p:animEffect transition="in" filter="wipe(up)">
                                      <p:cBhvr>
                                        <p:cTn id="15" dur="500"/>
                                        <p:tgtEl>
                                          <p:spTgt spid="33796">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796">
                                            <p:txEl>
                                              <p:pRg st="3" end="3"/>
                                            </p:txEl>
                                          </p:spTgt>
                                        </p:tgtEl>
                                        <p:attrNameLst>
                                          <p:attrName>style.visibility</p:attrName>
                                        </p:attrNameLst>
                                      </p:cBhvr>
                                      <p:to>
                                        <p:strVal val="visible"/>
                                      </p:to>
                                    </p:set>
                                    <p:animEffect transition="in" filter="wipe(up)">
                                      <p:cBhvr>
                                        <p:cTn id="19" dur="500"/>
                                        <p:tgtEl>
                                          <p:spTgt spid="33796">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3796">
                                            <p:txEl>
                                              <p:pRg st="4" end="4"/>
                                            </p:txEl>
                                          </p:spTgt>
                                        </p:tgtEl>
                                        <p:attrNameLst>
                                          <p:attrName>style.visibility</p:attrName>
                                        </p:attrNameLst>
                                      </p:cBhvr>
                                      <p:to>
                                        <p:strVal val="visible"/>
                                      </p:to>
                                    </p:set>
                                    <p:animEffect transition="in" filter="wipe(up)">
                                      <p:cBhvr>
                                        <p:cTn id="23" dur="500"/>
                                        <p:tgtEl>
                                          <p:spTgt spid="337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uild="p"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Church As Employer</a:t>
            </a:r>
            <a:endParaRPr lang="en-US" altLang="en-US" sz="4000" smtClean="0"/>
          </a:p>
        </p:txBody>
      </p:sp>
      <p:sp>
        <p:nvSpPr>
          <p:cNvPr id="34820"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r>
              <a:rPr lang="en-US" altLang="en-US" smtClean="0"/>
              <a:t>Churches should provide Workers Compensation Insurance</a:t>
            </a:r>
          </a:p>
        </p:txBody>
      </p:sp>
      <p:sp>
        <p:nvSpPr>
          <p:cNvPr id="5939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AC418E2-4143-4F31-8A3F-87C771AE71D2}" type="slidenum">
              <a:rPr lang="en-US" altLang="en-US" sz="2400"/>
              <a:pPr>
                <a:spcBef>
                  <a:spcPct val="0"/>
                </a:spcBef>
                <a:buClrTx/>
                <a:buSzTx/>
                <a:buFontTx/>
                <a:buNone/>
              </a:pPr>
              <a:t>51</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Effect transition="in" filter="wipe(up)">
                                      <p:cBhvr>
                                        <p:cTn id="7" dur="500"/>
                                        <p:tgtEl>
                                          <p:spTgt spid="348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advAuto="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Risk Management</a:t>
            </a:r>
          </a:p>
        </p:txBody>
      </p:sp>
      <p:sp>
        <p:nvSpPr>
          <p:cNvPr id="36868" name="Rectangle 4"/>
          <p:cNvSpPr>
            <a:spLocks noGrp="1" noChangeArrowheads="1"/>
          </p:cNvSpPr>
          <p:nvPr>
            <p:ph type="body" idx="1"/>
          </p:nvPr>
        </p:nvSpPr>
        <p:spPr>
          <a:xfrm>
            <a:off x="466725" y="1905000"/>
            <a:ext cx="8208963" cy="4114800"/>
          </a:xfrm>
          <a:effectLst>
            <a:outerShdw dist="35921" dir="2700000" algn="ctr" rotWithShape="0">
              <a:schemeClr val="bg2"/>
            </a:outerShdw>
          </a:effectLst>
        </p:spPr>
        <p:txBody>
          <a:bodyPr/>
          <a:lstStyle/>
          <a:p>
            <a:pPr eaLnBrk="1" hangingPunct="1"/>
            <a:r>
              <a:rPr lang="en-US" altLang="en-US" smtClean="0"/>
              <a:t>Consider Church’s Risk Tolerance</a:t>
            </a:r>
          </a:p>
          <a:p>
            <a:pPr eaLnBrk="1" hangingPunct="1"/>
            <a:r>
              <a:rPr lang="en-US" altLang="en-US" smtClean="0"/>
              <a:t>Assess Church’s Risk</a:t>
            </a:r>
          </a:p>
        </p:txBody>
      </p:sp>
      <p:sp>
        <p:nvSpPr>
          <p:cNvPr id="6042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6D1AECD-3E8C-45F7-AE2B-CE311FBC6F6D}" type="slidenum">
              <a:rPr lang="en-US" altLang="en-US" sz="2400"/>
              <a:pPr>
                <a:spcBef>
                  <a:spcPct val="0"/>
                </a:spcBef>
                <a:buClrTx/>
                <a:buSzTx/>
                <a:buFontTx/>
                <a:buNone/>
              </a:pPr>
              <a:t>52</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wipe(left)">
                                      <p:cBhvr>
                                        <p:cTn id="7" dur="500"/>
                                        <p:tgtEl>
                                          <p:spTgt spid="3686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6868">
                                            <p:txEl>
                                              <p:pRg st="0" end="0"/>
                                            </p:txEl>
                                          </p:spTgt>
                                        </p:tgtEl>
                                        <p:attrNameLst>
                                          <p:attrName>style.visibility</p:attrName>
                                        </p:attrNameLst>
                                      </p:cBhvr>
                                      <p:to>
                                        <p:strVal val="visible"/>
                                      </p:to>
                                    </p:set>
                                    <p:animEffect transition="in" filter="wipe(up)">
                                      <p:cBhvr>
                                        <p:cTn id="11" dur="500"/>
                                        <p:tgtEl>
                                          <p:spTgt spid="36868">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868">
                                            <p:txEl>
                                              <p:pRg st="1" end="1"/>
                                            </p:txEl>
                                          </p:spTgt>
                                        </p:tgtEl>
                                        <p:attrNameLst>
                                          <p:attrName>style.visibility</p:attrName>
                                        </p:attrNameLst>
                                      </p:cBhvr>
                                      <p:to>
                                        <p:strVal val="visible"/>
                                      </p:to>
                                    </p:set>
                                    <p:animEffect transition="in" filter="wipe(up)">
                                      <p:cBhvr>
                                        <p:cTn id="15" dur="500"/>
                                        <p:tgtEl>
                                          <p:spTgt spid="3686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utoUpdateAnimBg="0"/>
      <p:bldP spid="36868" grpId="0" build="p" autoUpdateAnimBg="0"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Risk Management Assessment</a:t>
            </a:r>
          </a:p>
        </p:txBody>
      </p:sp>
      <p:sp>
        <p:nvSpPr>
          <p:cNvPr id="61443"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lnSpc>
                <a:spcPct val="90000"/>
              </a:lnSpc>
            </a:pPr>
            <a:r>
              <a:rPr lang="en-US" altLang="en-US" sz="2800" smtClean="0"/>
              <a:t>Are staff/volunteers trained for emergency management?</a:t>
            </a:r>
          </a:p>
          <a:p>
            <a:pPr eaLnBrk="1" hangingPunct="1">
              <a:lnSpc>
                <a:spcPct val="90000"/>
              </a:lnSpc>
            </a:pPr>
            <a:r>
              <a:rPr lang="en-US" altLang="en-US" sz="2800" smtClean="0"/>
              <a:t>Does the church have written policies and procedures?</a:t>
            </a:r>
          </a:p>
          <a:p>
            <a:pPr eaLnBrk="1" hangingPunct="1">
              <a:lnSpc>
                <a:spcPct val="90000"/>
              </a:lnSpc>
            </a:pPr>
            <a:r>
              <a:rPr lang="en-US" altLang="en-US" sz="2800" smtClean="0"/>
              <a:t>How are drivers qualified to drive church owned vehicles?</a:t>
            </a:r>
          </a:p>
          <a:p>
            <a:pPr eaLnBrk="1" hangingPunct="1">
              <a:lnSpc>
                <a:spcPct val="90000"/>
              </a:lnSpc>
            </a:pPr>
            <a:r>
              <a:rPr lang="en-US" altLang="en-US" sz="2800" smtClean="0"/>
              <a:t>Do workers take universal precautions? </a:t>
            </a:r>
          </a:p>
          <a:p>
            <a:pPr eaLnBrk="1" hangingPunct="1">
              <a:lnSpc>
                <a:spcPct val="90000"/>
              </a:lnSpc>
            </a:pPr>
            <a:r>
              <a:rPr lang="en-US" altLang="en-US" sz="2800" smtClean="0"/>
              <a:t>Are background checks performed on volunteers and staff?</a:t>
            </a:r>
          </a:p>
        </p:txBody>
      </p:sp>
      <p:sp>
        <p:nvSpPr>
          <p:cNvPr id="6144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6DF73B1C-EFCE-43D3-BFAE-B3870E8626BF}" type="slidenum">
              <a:rPr lang="en-US" altLang="en-US" sz="2400"/>
              <a:pPr>
                <a:spcBef>
                  <a:spcPct val="0"/>
                </a:spcBef>
                <a:buClrTx/>
                <a:buSzTx/>
                <a:buFontTx/>
                <a:buNone/>
              </a:pPr>
              <a:t>53</a:t>
            </a:fld>
            <a:endParaRPr lang="en-US" altLang="en-US" sz="240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Risk Management</a:t>
            </a:r>
            <a:endParaRPr lang="en-US" altLang="en-US" sz="4000" smtClean="0"/>
          </a:p>
        </p:txBody>
      </p:sp>
      <p:sp>
        <p:nvSpPr>
          <p:cNvPr id="38917" name="Rectangle 5"/>
          <p:cNvSpPr>
            <a:spLocks noGrp="1" noChangeArrowheads="1"/>
          </p:cNvSpPr>
          <p:nvPr>
            <p:ph type="body" idx="1"/>
          </p:nvPr>
        </p:nvSpPr>
        <p:spPr>
          <a:xfrm>
            <a:off x="466725" y="1371600"/>
            <a:ext cx="8208963" cy="4114800"/>
          </a:xfrm>
          <a:effectLst>
            <a:outerShdw dist="35921" dir="2700000" algn="ctr" rotWithShape="0">
              <a:schemeClr val="bg2"/>
            </a:outerShdw>
          </a:effectLst>
        </p:spPr>
        <p:txBody>
          <a:bodyPr/>
          <a:lstStyle/>
          <a:p>
            <a:pPr eaLnBrk="1" hangingPunct="1">
              <a:buFont typeface="Wingdings" panose="05000000000000000000" pitchFamily="2" charset="2"/>
              <a:buNone/>
            </a:pPr>
            <a:endParaRPr lang="en-US" altLang="en-US" smtClean="0"/>
          </a:p>
          <a:p>
            <a:pPr eaLnBrk="1" hangingPunct="1"/>
            <a:r>
              <a:rPr lang="en-US" altLang="en-US" smtClean="0"/>
              <a:t>Liability Insurance</a:t>
            </a:r>
          </a:p>
          <a:p>
            <a:pPr eaLnBrk="1" hangingPunct="1"/>
            <a:r>
              <a:rPr lang="en-US" altLang="en-US" smtClean="0"/>
              <a:t>Require Certificate of Insurance if/when other groups use church facilities</a:t>
            </a:r>
          </a:p>
          <a:p>
            <a:pPr eaLnBrk="1" hangingPunct="1"/>
            <a:r>
              <a:rPr lang="en-US" altLang="en-US" smtClean="0"/>
              <a:t>Directors and Officers</a:t>
            </a:r>
          </a:p>
          <a:p>
            <a:pPr eaLnBrk="1" hangingPunct="1"/>
            <a:r>
              <a:rPr lang="en-US" altLang="en-US" smtClean="0"/>
              <a:t>Property Insurance</a:t>
            </a:r>
          </a:p>
          <a:p>
            <a:pPr eaLnBrk="1" hangingPunct="1">
              <a:buFont typeface="Wingdings" panose="05000000000000000000" pitchFamily="2" charset="2"/>
              <a:buNone/>
            </a:pPr>
            <a:r>
              <a:rPr lang="en-US" altLang="en-US" smtClean="0"/>
              <a:t>		Replacement Costs</a:t>
            </a:r>
          </a:p>
        </p:txBody>
      </p:sp>
      <p:sp>
        <p:nvSpPr>
          <p:cNvPr id="6246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F84636E-1929-4843-A3BF-A7E05781E969}" type="slidenum">
              <a:rPr lang="en-US" altLang="en-US" sz="2400"/>
              <a:pPr>
                <a:spcBef>
                  <a:spcPct val="0"/>
                </a:spcBef>
                <a:buClrTx/>
                <a:buSzTx/>
                <a:buFontTx/>
                <a:buNone/>
              </a:pPr>
              <a:t>54</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8917">
                                            <p:txEl>
                                              <p:pRg st="1" end="1"/>
                                            </p:txEl>
                                          </p:spTgt>
                                        </p:tgtEl>
                                        <p:attrNameLst>
                                          <p:attrName>style.visibility</p:attrName>
                                        </p:attrNameLst>
                                      </p:cBhvr>
                                      <p:to>
                                        <p:strVal val="visible"/>
                                      </p:to>
                                    </p:set>
                                    <p:animEffect transition="in" filter="wipe(up)">
                                      <p:cBhvr>
                                        <p:cTn id="7" dur="500"/>
                                        <p:tgtEl>
                                          <p:spTgt spid="38917">
                                            <p:txEl>
                                              <p:pRg st="1" end="1"/>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917">
                                            <p:txEl>
                                              <p:pRg st="2" end="2"/>
                                            </p:txEl>
                                          </p:spTgt>
                                        </p:tgtEl>
                                        <p:attrNameLst>
                                          <p:attrName>style.visibility</p:attrName>
                                        </p:attrNameLst>
                                      </p:cBhvr>
                                      <p:to>
                                        <p:strVal val="visible"/>
                                      </p:to>
                                    </p:set>
                                    <p:animEffect transition="in" filter="wipe(up)">
                                      <p:cBhvr>
                                        <p:cTn id="11" dur="500"/>
                                        <p:tgtEl>
                                          <p:spTgt spid="38917">
                                            <p:txEl>
                                              <p:pRg st="2" end="2"/>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8917">
                                            <p:txEl>
                                              <p:pRg st="3" end="3"/>
                                            </p:txEl>
                                          </p:spTgt>
                                        </p:tgtEl>
                                        <p:attrNameLst>
                                          <p:attrName>style.visibility</p:attrName>
                                        </p:attrNameLst>
                                      </p:cBhvr>
                                      <p:to>
                                        <p:strVal val="visible"/>
                                      </p:to>
                                    </p:set>
                                    <p:animEffect transition="in" filter="wipe(up)">
                                      <p:cBhvr>
                                        <p:cTn id="15" dur="500"/>
                                        <p:tgtEl>
                                          <p:spTgt spid="38917">
                                            <p:txEl>
                                              <p:pRg st="3" end="3"/>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8917">
                                            <p:txEl>
                                              <p:pRg st="4" end="4"/>
                                            </p:txEl>
                                          </p:spTgt>
                                        </p:tgtEl>
                                        <p:attrNameLst>
                                          <p:attrName>style.visibility</p:attrName>
                                        </p:attrNameLst>
                                      </p:cBhvr>
                                      <p:to>
                                        <p:strVal val="visible"/>
                                      </p:to>
                                    </p:set>
                                    <p:animEffect transition="in" filter="wipe(up)">
                                      <p:cBhvr>
                                        <p:cTn id="19" dur="500"/>
                                        <p:tgtEl>
                                          <p:spTgt spid="38917">
                                            <p:txEl>
                                              <p:pRg st="4" end="4"/>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8917">
                                            <p:txEl>
                                              <p:pRg st="5" end="5"/>
                                            </p:txEl>
                                          </p:spTgt>
                                        </p:tgtEl>
                                        <p:attrNameLst>
                                          <p:attrName>style.visibility</p:attrName>
                                        </p:attrNameLst>
                                      </p:cBhvr>
                                      <p:to>
                                        <p:strVal val="visible"/>
                                      </p:to>
                                    </p:set>
                                    <p:animEffect transition="in" filter="wipe(up)">
                                      <p:cBhvr>
                                        <p:cTn id="23" dur="500"/>
                                        <p:tgtEl>
                                          <p:spTgt spid="389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build="p" autoUpdateAnimBg="0" advAuto="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141288" y="812800"/>
            <a:ext cx="8955087" cy="671513"/>
          </a:xfrm>
          <a:effectLst>
            <a:outerShdw dist="35921" dir="2700000" algn="ctr" rotWithShape="0">
              <a:schemeClr val="bg2"/>
            </a:outerShdw>
          </a:effectLst>
        </p:spPr>
        <p:txBody>
          <a:bodyPr/>
          <a:lstStyle/>
          <a:p>
            <a:pPr eaLnBrk="1" hangingPunct="1"/>
            <a:r>
              <a:rPr lang="en-US" altLang="en-US" sz="3800" smtClean="0">
                <a:solidFill>
                  <a:srgbClr val="FFFF66"/>
                </a:solidFill>
              </a:rPr>
              <a:t>Indemnification Further Protects Officers</a:t>
            </a:r>
          </a:p>
        </p:txBody>
      </p:sp>
      <p:sp>
        <p:nvSpPr>
          <p:cNvPr id="126979"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What is indemnification?</a:t>
            </a:r>
          </a:p>
          <a:p>
            <a:pPr eaLnBrk="1" hangingPunct="1"/>
            <a:r>
              <a:rPr lang="en-US" altLang="en-US" smtClean="0"/>
              <a:t>Legal exemption from penalties</a:t>
            </a:r>
          </a:p>
          <a:p>
            <a:pPr eaLnBrk="1" hangingPunct="1"/>
            <a:r>
              <a:rPr lang="en-US" altLang="en-US" smtClean="0"/>
              <a:t>Granted to officers and other persons</a:t>
            </a:r>
          </a:p>
        </p:txBody>
      </p:sp>
      <p:sp>
        <p:nvSpPr>
          <p:cNvPr id="6349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3988D436-3AFA-4C6F-B61F-C9E7740ECA42}" type="slidenum">
              <a:rPr lang="en-US" altLang="en-US" sz="2400"/>
              <a:pPr>
                <a:spcBef>
                  <a:spcPct val="0"/>
                </a:spcBef>
                <a:buClrTx/>
                <a:buSzTx/>
                <a:buFontTx/>
                <a:buNone/>
              </a:pPr>
              <a:t>55</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wipe(left)">
                                      <p:cBhvr>
                                        <p:cTn id="7" dur="500"/>
                                        <p:tgtEl>
                                          <p:spTgt spid="12697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6979">
                                            <p:txEl>
                                              <p:pRg st="0" end="0"/>
                                            </p:txEl>
                                          </p:spTgt>
                                        </p:tgtEl>
                                        <p:attrNameLst>
                                          <p:attrName>style.visibility</p:attrName>
                                        </p:attrNameLst>
                                      </p:cBhvr>
                                      <p:to>
                                        <p:strVal val="visible"/>
                                      </p:to>
                                    </p:set>
                                    <p:animEffect transition="in" filter="wipe(up)">
                                      <p:cBhvr>
                                        <p:cTn id="11" dur="500"/>
                                        <p:tgtEl>
                                          <p:spTgt spid="126979">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6979">
                                            <p:txEl>
                                              <p:pRg st="1" end="1"/>
                                            </p:txEl>
                                          </p:spTgt>
                                        </p:tgtEl>
                                        <p:attrNameLst>
                                          <p:attrName>style.visibility</p:attrName>
                                        </p:attrNameLst>
                                      </p:cBhvr>
                                      <p:to>
                                        <p:strVal val="visible"/>
                                      </p:to>
                                    </p:set>
                                    <p:animEffect transition="in" filter="wipe(up)">
                                      <p:cBhvr>
                                        <p:cTn id="15" dur="500"/>
                                        <p:tgtEl>
                                          <p:spTgt spid="126979">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6979">
                                            <p:txEl>
                                              <p:pRg st="2" end="2"/>
                                            </p:txEl>
                                          </p:spTgt>
                                        </p:tgtEl>
                                        <p:attrNameLst>
                                          <p:attrName>style.visibility</p:attrName>
                                        </p:attrNameLst>
                                      </p:cBhvr>
                                      <p:to>
                                        <p:strVal val="visible"/>
                                      </p:to>
                                    </p:set>
                                    <p:animEffect transition="in" filter="wipe(up)">
                                      <p:cBhvr>
                                        <p:cTn id="19" dur="500"/>
                                        <p:tgtEl>
                                          <p:spTgt spid="1269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autoUpdateAnimBg="0"/>
      <p:bldP spid="126979" grpId="0" build="p" autoUpdateAnimBg="0" advAuto="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3"/>
          <p:cNvSpPr>
            <a:spLocks noGrp="1" noChangeArrowheads="1"/>
          </p:cNvSpPr>
          <p:nvPr>
            <p:ph type="title"/>
          </p:nvPr>
        </p:nvSpPr>
        <p:spPr>
          <a:xfrm>
            <a:off x="152400" y="812800"/>
            <a:ext cx="8826500" cy="671513"/>
          </a:xfrm>
          <a:effectLst>
            <a:outerShdw dist="35921" dir="2700000" algn="ctr" rotWithShape="0">
              <a:schemeClr val="bg2"/>
            </a:outerShdw>
          </a:effectLst>
        </p:spPr>
        <p:txBody>
          <a:bodyPr/>
          <a:lstStyle/>
          <a:p>
            <a:pPr eaLnBrk="1" hangingPunct="1"/>
            <a:r>
              <a:rPr lang="en-US" altLang="en-US" sz="3800" smtClean="0">
                <a:solidFill>
                  <a:srgbClr val="FFFF66"/>
                </a:solidFill>
              </a:rPr>
              <a:t>Indemnification Further Protects Officers</a:t>
            </a:r>
          </a:p>
        </p:txBody>
      </p:sp>
      <p:sp>
        <p:nvSpPr>
          <p:cNvPr id="40964" name="Rectangle 4"/>
          <p:cNvSpPr>
            <a:spLocks noGrp="1" noChangeArrowheads="1"/>
          </p:cNvSpPr>
          <p:nvPr>
            <p:ph type="body" idx="1"/>
          </p:nvPr>
        </p:nvSpPr>
        <p:spPr>
          <a:xfrm>
            <a:off x="477838" y="1941513"/>
            <a:ext cx="8208962"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cs typeface="Arial" panose="020B0604020202020204" pitchFamily="34" charset="0"/>
              </a:rPr>
              <a:t>   “The Church shall indemnify authorized representatives of the Church as provided in the [applicable state statute] and as  may be provided from time to time in the Bylaws of the Church.”</a:t>
            </a:r>
          </a:p>
        </p:txBody>
      </p:sp>
      <p:sp>
        <p:nvSpPr>
          <p:cNvPr id="6451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054CC045-4049-4E11-8649-B4750432944E}" type="slidenum">
              <a:rPr lang="en-US" altLang="en-US" sz="2400"/>
              <a:pPr>
                <a:spcBef>
                  <a:spcPct val="0"/>
                </a:spcBef>
                <a:buClrTx/>
                <a:buSzTx/>
                <a:buFontTx/>
                <a:buNone/>
              </a:pPr>
              <a:t>56</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animEffect transition="in" filter="wipe(up)">
                                      <p:cBhvr>
                                        <p:cTn id="7" dur="500"/>
                                        <p:tgtEl>
                                          <p:spTgt spid="409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autoUpdateAnimBg="0" advAuto="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52400" y="812800"/>
            <a:ext cx="8826500" cy="671513"/>
          </a:xfrm>
          <a:effectLst>
            <a:outerShdw dist="35921" dir="2700000" algn="ctr" rotWithShape="0">
              <a:schemeClr val="bg2"/>
            </a:outerShdw>
          </a:effectLst>
        </p:spPr>
        <p:txBody>
          <a:bodyPr/>
          <a:lstStyle/>
          <a:p>
            <a:pPr eaLnBrk="1" hangingPunct="1"/>
            <a:r>
              <a:rPr lang="en-US" altLang="en-US" sz="3800" smtClean="0">
                <a:solidFill>
                  <a:srgbClr val="FFFF66"/>
                </a:solidFill>
              </a:rPr>
              <a:t>Indemnification Further Protects Officers</a:t>
            </a:r>
          </a:p>
        </p:txBody>
      </p:sp>
      <p:sp>
        <p:nvSpPr>
          <p:cNvPr id="128003" name="Rectangle 3"/>
          <p:cNvSpPr>
            <a:spLocks noGrp="1" noChangeArrowheads="1"/>
          </p:cNvSpPr>
          <p:nvPr>
            <p:ph type="body" idx="1"/>
          </p:nvPr>
        </p:nvSpPr>
        <p:spPr>
          <a:xfrm>
            <a:off x="477838" y="1941513"/>
            <a:ext cx="8208962" cy="4114800"/>
          </a:xfrm>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cs typeface="Arial" panose="020B0604020202020204" pitchFamily="34" charset="0"/>
              </a:rPr>
              <a:t>   “Subject to the limitations set out in these Bylaws, the church shall indemnify any director or officer who was, is, or is threatened to be made a party to a completed, pending or threatened action or proceeding from any liability arising from the director’s or officer’s official capacity with the Church.”</a:t>
            </a:r>
          </a:p>
        </p:txBody>
      </p:sp>
      <p:sp>
        <p:nvSpPr>
          <p:cNvPr id="6554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DEA9D9D-43CF-4EC1-A783-E90C426A0BAE}" type="slidenum">
              <a:rPr lang="en-US" altLang="en-US" sz="2400"/>
              <a:pPr>
                <a:spcBef>
                  <a:spcPct val="0"/>
                </a:spcBef>
                <a:buClrTx/>
                <a:buSzTx/>
                <a:buFontTx/>
                <a:buNone/>
              </a:pPr>
              <a:t>57</a:t>
            </a:fld>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Effect transition="in" filter="wipe(up)">
                                      <p:cBhvr>
                                        <p:cTn id="7" dur="500"/>
                                        <p:tgtEl>
                                          <p:spTgt spid="1280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advAuto="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Newer Methods of Giving</a:t>
            </a:r>
          </a:p>
        </p:txBody>
      </p:sp>
      <p:sp>
        <p:nvSpPr>
          <p:cNvPr id="41989" name="Rectangle 5"/>
          <p:cNvSpPr>
            <a:spLocks noGrp="1" noChangeArrowheads="1"/>
          </p:cNvSpPr>
          <p:nvPr>
            <p:ph type="body" idx="1"/>
          </p:nvPr>
        </p:nvSpPr>
        <p:spPr>
          <a:effectLst>
            <a:outerShdw dist="35921" dir="2700000" algn="ctr" rotWithShape="0">
              <a:schemeClr val="bg2"/>
            </a:outerShdw>
          </a:effectLst>
        </p:spPr>
        <p:txBody>
          <a:bodyPr/>
          <a:lstStyle/>
          <a:p>
            <a:pPr eaLnBrk="1" hangingPunct="1">
              <a:lnSpc>
                <a:spcPct val="90000"/>
              </a:lnSpc>
              <a:buFont typeface="Wingdings" panose="05000000000000000000" pitchFamily="2" charset="2"/>
              <a:buNone/>
            </a:pPr>
            <a:r>
              <a:rPr lang="en-US" altLang="en-US" smtClean="0"/>
              <a:t> Donors find these very friendly methods of giving</a:t>
            </a:r>
          </a:p>
          <a:p>
            <a:pPr eaLnBrk="1" hangingPunct="1">
              <a:lnSpc>
                <a:spcPct val="90000"/>
              </a:lnSpc>
            </a:pPr>
            <a:r>
              <a:rPr lang="en-US" altLang="en-US" smtClean="0"/>
              <a:t>Electronic transfer of funds (EFT) can make regular payments automatically</a:t>
            </a:r>
          </a:p>
          <a:p>
            <a:pPr eaLnBrk="1" hangingPunct="1">
              <a:lnSpc>
                <a:spcPct val="90000"/>
              </a:lnSpc>
            </a:pPr>
            <a:r>
              <a:rPr lang="en-US" altLang="en-US" smtClean="0"/>
              <a:t>Credit Card Giving</a:t>
            </a:r>
          </a:p>
          <a:p>
            <a:pPr eaLnBrk="1" hangingPunct="1">
              <a:lnSpc>
                <a:spcPct val="90000"/>
              </a:lnSpc>
            </a:pPr>
            <a:r>
              <a:rPr lang="en-US" altLang="en-US" smtClean="0"/>
              <a:t>Online giving </a:t>
            </a:r>
          </a:p>
          <a:p>
            <a:pPr eaLnBrk="1" hangingPunct="1">
              <a:lnSpc>
                <a:spcPct val="90000"/>
              </a:lnSpc>
            </a:pPr>
            <a:r>
              <a:rPr lang="en-US" altLang="en-US" u="sng" smtClean="0"/>
              <a:t>www.abc-usa.org</a:t>
            </a:r>
            <a:r>
              <a:rPr lang="en-US" altLang="en-US" smtClean="0"/>
              <a:t> “Give Online” can receive gifts 24/7</a:t>
            </a:r>
          </a:p>
        </p:txBody>
      </p:sp>
      <p:sp>
        <p:nvSpPr>
          <p:cNvPr id="6656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C24679D5-F326-473C-9372-548467F9CD62}" type="slidenum">
              <a:rPr lang="en-US" altLang="en-US" sz="2400"/>
              <a:pPr>
                <a:spcBef>
                  <a:spcPct val="0"/>
                </a:spcBef>
                <a:buClrTx/>
                <a:buSzTx/>
                <a:buFontTx/>
                <a:buNone/>
              </a:pPr>
              <a:t>58</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wipe(left)">
                                      <p:cBhvr>
                                        <p:cTn id="7" dur="500"/>
                                        <p:tgtEl>
                                          <p:spTgt spid="4198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989">
                                            <p:txEl>
                                              <p:pRg st="0" end="0"/>
                                            </p:txEl>
                                          </p:spTgt>
                                        </p:tgtEl>
                                        <p:attrNameLst>
                                          <p:attrName>style.visibility</p:attrName>
                                        </p:attrNameLst>
                                      </p:cBhvr>
                                      <p:to>
                                        <p:strVal val="visible"/>
                                      </p:to>
                                    </p:set>
                                    <p:animEffect transition="in" filter="wipe(up)">
                                      <p:cBhvr>
                                        <p:cTn id="11" dur="500"/>
                                        <p:tgtEl>
                                          <p:spTgt spid="41989">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1989">
                                            <p:txEl>
                                              <p:pRg st="1" end="1"/>
                                            </p:txEl>
                                          </p:spTgt>
                                        </p:tgtEl>
                                        <p:attrNameLst>
                                          <p:attrName>style.visibility</p:attrName>
                                        </p:attrNameLst>
                                      </p:cBhvr>
                                      <p:to>
                                        <p:strVal val="visible"/>
                                      </p:to>
                                    </p:set>
                                    <p:animEffect transition="in" filter="wipe(up)">
                                      <p:cBhvr>
                                        <p:cTn id="15" dur="500"/>
                                        <p:tgtEl>
                                          <p:spTgt spid="41989">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1989">
                                            <p:txEl>
                                              <p:pRg st="2" end="2"/>
                                            </p:txEl>
                                          </p:spTgt>
                                        </p:tgtEl>
                                        <p:attrNameLst>
                                          <p:attrName>style.visibility</p:attrName>
                                        </p:attrNameLst>
                                      </p:cBhvr>
                                      <p:to>
                                        <p:strVal val="visible"/>
                                      </p:to>
                                    </p:set>
                                    <p:animEffect transition="in" filter="wipe(up)">
                                      <p:cBhvr>
                                        <p:cTn id="19" dur="500"/>
                                        <p:tgtEl>
                                          <p:spTgt spid="41989">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1989">
                                            <p:txEl>
                                              <p:pRg st="3" end="3"/>
                                            </p:txEl>
                                          </p:spTgt>
                                        </p:tgtEl>
                                        <p:attrNameLst>
                                          <p:attrName>style.visibility</p:attrName>
                                        </p:attrNameLst>
                                      </p:cBhvr>
                                      <p:to>
                                        <p:strVal val="visible"/>
                                      </p:to>
                                    </p:set>
                                    <p:animEffect transition="in" filter="wipe(up)">
                                      <p:cBhvr>
                                        <p:cTn id="23" dur="500"/>
                                        <p:tgtEl>
                                          <p:spTgt spid="41989">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1989">
                                            <p:txEl>
                                              <p:pRg st="4" end="4"/>
                                            </p:txEl>
                                          </p:spTgt>
                                        </p:tgtEl>
                                        <p:attrNameLst>
                                          <p:attrName>style.visibility</p:attrName>
                                        </p:attrNameLst>
                                      </p:cBhvr>
                                      <p:to>
                                        <p:strVal val="visible"/>
                                      </p:to>
                                    </p:set>
                                    <p:animEffect transition="in" filter="wipe(up)">
                                      <p:cBhvr>
                                        <p:cTn id="27" dur="500"/>
                                        <p:tgtEl>
                                          <p:spTgt spid="419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utoUpdateAnimBg="0"/>
      <p:bldP spid="41989" grpId="0" build="p" autoUpdateAnimBg="0" advAuto="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1195388" y="2284413"/>
            <a:ext cx="6805612" cy="2287587"/>
          </a:xfrm>
          <a:effectLst>
            <a:outerShdw dist="35921" dir="2700000" algn="ctr" rotWithShape="0">
              <a:schemeClr val="bg2"/>
            </a:outerShdw>
          </a:effectLst>
        </p:spPr>
        <p:txBody>
          <a:bodyPr/>
          <a:lstStyle/>
          <a:p>
            <a:pPr algn="ctr" eaLnBrk="1" hangingPunct="1"/>
            <a:r>
              <a:rPr lang="en-US" altLang="en-US" sz="4800" smtClean="0">
                <a:solidFill>
                  <a:srgbClr val="FFFF66"/>
                </a:solidFill>
              </a:rPr>
              <a:t>American Baptist Mission Support (ABMS)</a:t>
            </a:r>
          </a:p>
        </p:txBody>
      </p:sp>
      <p:sp>
        <p:nvSpPr>
          <p:cNvPr id="67587"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E5F23B7D-892B-47D3-9F47-35B5CA52AF63}" type="slidenum">
              <a:rPr lang="en-US" altLang="en-US" sz="2400"/>
              <a:pPr>
                <a:spcBef>
                  <a:spcPct val="0"/>
                </a:spcBef>
                <a:buClrTx/>
                <a:buSzTx/>
                <a:buFontTx/>
                <a:buNone/>
              </a:pPr>
              <a:t>59</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7698"/>
                                        </p:tgtEl>
                                        <p:attrNameLst>
                                          <p:attrName>style.visibility</p:attrName>
                                        </p:attrNameLst>
                                      </p:cBhvr>
                                      <p:to>
                                        <p:strVal val="visible"/>
                                      </p:to>
                                    </p:set>
                                    <p:animEffect transition="in" filter="wipe(up)">
                                      <p:cBhvr>
                                        <p:cTn id="7" dur="500"/>
                                        <p:tgtEl>
                                          <p:spTgt spid="157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8"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What is ABMS?</a:t>
            </a:r>
          </a:p>
        </p:txBody>
      </p:sp>
      <p:sp>
        <p:nvSpPr>
          <p:cNvPr id="158723" name="Rectangle 3"/>
          <p:cNvSpPr>
            <a:spLocks noGrp="1" noChangeArrowheads="1"/>
          </p:cNvSpPr>
          <p:nvPr>
            <p:ph type="body" idx="1"/>
          </p:nvPr>
        </p:nvSpPr>
        <p:spPr>
          <a:xfrm>
            <a:off x="457200" y="2151063"/>
            <a:ext cx="8305800" cy="2878137"/>
          </a:xfrm>
          <a:effectLst>
            <a:outerShdw dist="35921" dir="2700000" algn="ctr" rotWithShape="0">
              <a:schemeClr val="bg2"/>
            </a:outerShdw>
          </a:effectLst>
        </p:spPr>
        <p:txBody>
          <a:bodyPr/>
          <a:lstStyle/>
          <a:p>
            <a:pPr marL="0" indent="0" algn="ctr" eaLnBrk="1" hangingPunct="1">
              <a:buFont typeface="Wingdings" panose="05000000000000000000" pitchFamily="2" charset="2"/>
              <a:buNone/>
            </a:pPr>
            <a:r>
              <a:rPr lang="en-US" altLang="en-US" sz="4000" smtClean="0"/>
              <a:t>The mission giving of a church or individual to ministries at the regional, national or international level of American Baptist Churches</a:t>
            </a:r>
          </a:p>
          <a:p>
            <a:pPr marL="0" indent="0" algn="ctr" eaLnBrk="1" hangingPunct="1">
              <a:buFont typeface="Wingdings" panose="05000000000000000000" pitchFamily="2" charset="2"/>
              <a:buNone/>
            </a:pPr>
            <a:endParaRPr lang="en-US" altLang="en-US" sz="4000" smtClean="0"/>
          </a:p>
        </p:txBody>
      </p:sp>
      <p:sp>
        <p:nvSpPr>
          <p:cNvPr id="6861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21E185B-EF54-4CE3-B5D6-5FE40B8C12AF}" type="slidenum">
              <a:rPr lang="en-US" altLang="en-US" sz="2400"/>
              <a:pPr>
                <a:spcBef>
                  <a:spcPct val="0"/>
                </a:spcBef>
                <a:buClrTx/>
                <a:buSzTx/>
                <a:buFontTx/>
                <a:buNone/>
              </a:pPr>
              <a:t>60</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8722"/>
                                        </p:tgtEl>
                                        <p:attrNameLst>
                                          <p:attrName>style.visibility</p:attrName>
                                        </p:attrNameLst>
                                      </p:cBhvr>
                                      <p:to>
                                        <p:strVal val="visible"/>
                                      </p:to>
                                    </p:set>
                                    <p:animEffect transition="in" filter="wipe(left)">
                                      <p:cBhvr>
                                        <p:cTn id="7" dur="500"/>
                                        <p:tgtEl>
                                          <p:spTgt spid="15872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8723">
                                            <p:txEl>
                                              <p:pRg st="0" end="0"/>
                                            </p:txEl>
                                          </p:spTgt>
                                        </p:tgtEl>
                                        <p:attrNameLst>
                                          <p:attrName>style.visibility</p:attrName>
                                        </p:attrNameLst>
                                      </p:cBhvr>
                                      <p:to>
                                        <p:strVal val="visible"/>
                                      </p:to>
                                    </p:set>
                                    <p:animEffect transition="in" filter="wipe(up)">
                                      <p:cBhvr>
                                        <p:cTn id="11" dur="500"/>
                                        <p:tgtEl>
                                          <p:spTgt spid="158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utoUpdateAnimBg="0"/>
      <p:bldP spid="158723" grpId="0" build="p" autoUpdateAnimBg="0"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2"/>
          <p:cNvSpPr>
            <a:spLocks noGrp="1" noChangeArrowheads="1"/>
          </p:cNvSpPr>
          <p:nvPr>
            <p:ph idx="1"/>
          </p:nvPr>
        </p:nvSpPr>
        <p:spPr>
          <a:xfrm>
            <a:off x="6248400" y="1600200"/>
            <a:ext cx="2438400" cy="3657600"/>
          </a:xfrm>
        </p:spPr>
        <p:txBody>
          <a:bodyPr/>
          <a:lstStyle/>
          <a:p>
            <a:pPr marL="0" indent="0" algn="ctr">
              <a:buFont typeface="Wingdings" panose="05000000000000000000" pitchFamily="2" charset="2"/>
              <a:buNone/>
            </a:pPr>
            <a:r>
              <a:rPr lang="en-US" altLang="en-US" smtClean="0"/>
              <a:t>Church Mission Support Form </a:t>
            </a:r>
          </a:p>
          <a:p>
            <a:pPr marL="0" indent="0" algn="ctr">
              <a:buFont typeface="Wingdings" panose="05000000000000000000" pitchFamily="2" charset="2"/>
              <a:buNone/>
            </a:pPr>
            <a:endParaRPr lang="en-US" altLang="en-US" smtClean="0"/>
          </a:p>
          <a:p>
            <a:pPr marL="0" indent="0" algn="ctr">
              <a:buFont typeface="Wingdings" panose="05000000000000000000" pitchFamily="2" charset="2"/>
              <a:buNone/>
            </a:pPr>
            <a:r>
              <a:rPr lang="en-US" altLang="en-US" smtClean="0"/>
              <a:t>Redesigned</a:t>
            </a:r>
          </a:p>
        </p:txBody>
      </p:sp>
      <p:sp>
        <p:nvSpPr>
          <p:cNvPr id="69635" name="Slide Number Placeholder 3"/>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E7767BB-AD3F-411D-B9EE-1B420E9C8F16}" type="slidenum">
              <a:rPr lang="en-US" altLang="en-US" sz="2400"/>
              <a:pPr>
                <a:spcBef>
                  <a:spcPct val="0"/>
                </a:spcBef>
                <a:buClrTx/>
                <a:buSzTx/>
                <a:buFontTx/>
                <a:buNone/>
              </a:pPr>
              <a:t>61</a:t>
            </a:fld>
            <a:endParaRPr lang="en-US" altLang="en-US" sz="2400"/>
          </a:p>
        </p:txBody>
      </p:sp>
      <p:grpSp>
        <p:nvGrpSpPr>
          <p:cNvPr id="69636" name="Group 2"/>
          <p:cNvGrpSpPr>
            <a:grpSpLocks/>
          </p:cNvGrpSpPr>
          <p:nvPr/>
        </p:nvGrpSpPr>
        <p:grpSpPr bwMode="auto">
          <a:xfrm>
            <a:off x="838200" y="152400"/>
            <a:ext cx="5105400" cy="6532563"/>
            <a:chOff x="838200" y="152400"/>
            <a:chExt cx="5105400" cy="6533283"/>
          </a:xfrm>
        </p:grpSpPr>
        <p:grpSp>
          <p:nvGrpSpPr>
            <p:cNvPr id="69637" name="Group 4"/>
            <p:cNvGrpSpPr>
              <a:grpSpLocks/>
            </p:cNvGrpSpPr>
            <p:nvPr/>
          </p:nvGrpSpPr>
          <p:grpSpPr bwMode="auto">
            <a:xfrm>
              <a:off x="838200" y="152400"/>
              <a:ext cx="5105400" cy="6533283"/>
              <a:chOff x="152400" y="152400"/>
              <a:chExt cx="5105400" cy="6533283"/>
            </a:xfrm>
          </p:grpSpPr>
          <p:grpSp>
            <p:nvGrpSpPr>
              <p:cNvPr id="69639" name="Group 5"/>
              <p:cNvGrpSpPr>
                <a:grpSpLocks/>
              </p:cNvGrpSpPr>
              <p:nvPr/>
            </p:nvGrpSpPr>
            <p:grpSpPr bwMode="auto">
              <a:xfrm>
                <a:off x="152400" y="152400"/>
                <a:ext cx="5105400" cy="6533283"/>
                <a:chOff x="152400" y="152400"/>
                <a:chExt cx="5105400" cy="6533283"/>
              </a:xfrm>
            </p:grpSpPr>
            <p:graphicFrame>
              <p:nvGraphicFramePr>
                <p:cNvPr id="69641" name="Object 7"/>
                <p:cNvGraphicFramePr>
                  <a:graphicFrameLocks noChangeAspect="1"/>
                </p:cNvGraphicFramePr>
                <p:nvPr/>
              </p:nvGraphicFramePr>
              <p:xfrm>
                <a:off x="152400" y="152400"/>
                <a:ext cx="5105400" cy="6533283"/>
              </p:xfrm>
              <a:graphic>
                <a:graphicData uri="http://schemas.openxmlformats.org/presentationml/2006/ole">
                  <mc:AlternateContent xmlns:mc="http://schemas.openxmlformats.org/markup-compatibility/2006">
                    <mc:Choice xmlns:v="urn:schemas-microsoft-com:vml" Requires="v">
                      <p:oleObj spid="_x0000_s69647" name="Acrobat Document" r:id="rId3" imgW="5829261" imgH="7543646" progId="AcroExch.Document.DC">
                        <p:embed/>
                      </p:oleObj>
                    </mc:Choice>
                    <mc:Fallback>
                      <p:oleObj name="Acrobat Document" r:id="rId3" imgW="5829261" imgH="7543646" progId="AcroExch.Document.DC">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5105400" cy="6533283"/>
                            </a:xfrm>
                            <a:prstGeom prst="rect">
                              <a:avLst/>
                            </a:prstGeom>
                            <a:solidFill>
                              <a:schemeClr val="accent1"/>
                            </a:solidFill>
                            <a:ln w="9525">
                              <a:solidFill>
                                <a:srgbClr val="385D8A"/>
                              </a:solidFill>
                              <a:miter lim="800000"/>
                              <a:headEnd/>
                              <a:tailEnd/>
                            </a:ln>
                          </p:spPr>
                        </p:pic>
                      </p:oleObj>
                    </mc:Fallback>
                  </mc:AlternateContent>
                </a:graphicData>
              </a:graphic>
            </p:graphicFrame>
            <p:grpSp>
              <p:nvGrpSpPr>
                <p:cNvPr id="69642" name="Group 8"/>
                <p:cNvGrpSpPr>
                  <a:grpSpLocks/>
                </p:cNvGrpSpPr>
                <p:nvPr/>
              </p:nvGrpSpPr>
              <p:grpSpPr bwMode="auto">
                <a:xfrm>
                  <a:off x="251520" y="188640"/>
                  <a:ext cx="4932548" cy="4752528"/>
                  <a:chOff x="5796136" y="649087"/>
                  <a:chExt cx="5207443" cy="4578625"/>
                </a:xfrm>
              </p:grpSpPr>
              <p:sp>
                <p:nvSpPr>
                  <p:cNvPr id="10" name="Rectangle 9"/>
                  <p:cNvSpPr/>
                  <p:nvPr/>
                </p:nvSpPr>
                <p:spPr>
                  <a:xfrm>
                    <a:off x="5795402" y="649354"/>
                    <a:ext cx="5208923" cy="198539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grpSp>
                <p:nvGrpSpPr>
                  <p:cNvPr id="69644" name="Group 10"/>
                  <p:cNvGrpSpPr>
                    <a:grpSpLocks/>
                  </p:cNvGrpSpPr>
                  <p:nvPr/>
                </p:nvGrpSpPr>
                <p:grpSpPr bwMode="auto">
                  <a:xfrm>
                    <a:off x="5796136" y="2636912"/>
                    <a:ext cx="5206168" cy="2590800"/>
                    <a:chOff x="22122" y="115669"/>
                    <a:chExt cx="8976852" cy="6707918"/>
                  </a:xfrm>
                </p:grpSpPr>
                <p:sp>
                  <p:nvSpPr>
                    <p:cNvPr id="12" name="Rectangle 11"/>
                    <p:cNvSpPr/>
                    <p:nvPr/>
                  </p:nvSpPr>
                  <p:spPr>
                    <a:xfrm>
                      <a:off x="20857" y="114025"/>
                      <a:ext cx="8978714" cy="670871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sp>
                  <p:nvSpPr>
                    <p:cNvPr id="13" name="Rectangle 12"/>
                    <p:cNvSpPr/>
                    <p:nvPr/>
                  </p:nvSpPr>
                  <p:spPr>
                    <a:xfrm>
                      <a:off x="75765" y="6553440"/>
                      <a:ext cx="1687663" cy="225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grpSp>
            </p:grpSp>
          </p:grpSp>
          <p:cxnSp>
            <p:nvCxnSpPr>
              <p:cNvPr id="7" name="Straight Connector 6"/>
              <p:cNvCxnSpPr/>
              <p:nvPr/>
            </p:nvCxnSpPr>
            <p:spPr>
              <a:xfrm>
                <a:off x="431800" y="2249719"/>
                <a:ext cx="4751388"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9638" name="Rectangle 1"/>
            <p:cNvSpPr>
              <a:spLocks noChangeArrowheads="1"/>
            </p:cNvSpPr>
            <p:nvPr/>
          </p:nvSpPr>
          <p:spPr bwMode="auto">
            <a:xfrm>
              <a:off x="914400" y="4832770"/>
              <a:ext cx="1219200"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noChangeArrowheads="1"/>
          </p:cNvSpPr>
          <p:nvPr>
            <p:ph type="title"/>
          </p:nvPr>
        </p:nvSpPr>
        <p:spPr/>
        <p:txBody>
          <a:bodyPr/>
          <a:lstStyle/>
          <a:p>
            <a:endParaRPr lang="en-US" altLang="en-US" smtClean="0"/>
          </a:p>
        </p:txBody>
      </p:sp>
      <p:sp>
        <p:nvSpPr>
          <p:cNvPr id="70659" name="Content Placeholder 2"/>
          <p:cNvSpPr>
            <a:spLocks noGrp="1" noChangeArrowheads="1"/>
          </p:cNvSpPr>
          <p:nvPr>
            <p:ph idx="1"/>
          </p:nvPr>
        </p:nvSpPr>
        <p:spPr>
          <a:xfrm>
            <a:off x="6172200" y="2514600"/>
            <a:ext cx="2667000" cy="3581400"/>
          </a:xfrm>
        </p:spPr>
        <p:txBody>
          <a:bodyPr/>
          <a:lstStyle/>
          <a:p>
            <a:pPr marL="0" indent="0" algn="ctr">
              <a:buFont typeface="Wingdings" panose="05000000000000000000" pitchFamily="2" charset="2"/>
              <a:buNone/>
            </a:pPr>
            <a:r>
              <a:rPr lang="en-US" altLang="en-US" smtClean="0"/>
              <a:t>New Form Definitions Page</a:t>
            </a:r>
          </a:p>
        </p:txBody>
      </p:sp>
      <p:sp>
        <p:nvSpPr>
          <p:cNvPr id="70660" name="Slide Number Placeholder 3"/>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7F6DFCF2-21DE-40B3-B850-09248D15656B}" type="slidenum">
              <a:rPr lang="en-US" altLang="en-US" sz="2400"/>
              <a:pPr>
                <a:spcBef>
                  <a:spcPct val="0"/>
                </a:spcBef>
                <a:buClrTx/>
                <a:buSzTx/>
                <a:buFontTx/>
                <a:buNone/>
              </a:pPr>
              <a:t>62</a:t>
            </a:fld>
            <a:endParaRPr lang="en-US" altLang="en-US" sz="2400"/>
          </a:p>
        </p:txBody>
      </p:sp>
      <p:grpSp>
        <p:nvGrpSpPr>
          <p:cNvPr id="70661" name="Group 13"/>
          <p:cNvGrpSpPr>
            <a:grpSpLocks/>
          </p:cNvGrpSpPr>
          <p:nvPr/>
        </p:nvGrpSpPr>
        <p:grpSpPr bwMode="auto">
          <a:xfrm>
            <a:off x="762000" y="130175"/>
            <a:ext cx="5256213" cy="6551613"/>
            <a:chOff x="762000" y="129471"/>
            <a:chExt cx="5256584" cy="6552728"/>
          </a:xfrm>
        </p:grpSpPr>
        <p:sp>
          <p:nvSpPr>
            <p:cNvPr id="15" name="Rectangle 14"/>
            <p:cNvSpPr/>
            <p:nvPr/>
          </p:nvSpPr>
          <p:spPr>
            <a:xfrm>
              <a:off x="762000" y="129471"/>
              <a:ext cx="5256584" cy="6552728"/>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sp>
          <p:nvSpPr>
            <p:cNvPr id="70663" name="TextBox 15"/>
            <p:cNvSpPr txBox="1">
              <a:spLocks noChangeArrowheads="1"/>
            </p:cNvSpPr>
            <p:nvPr/>
          </p:nvSpPr>
          <p:spPr bwMode="auto">
            <a:xfrm>
              <a:off x="2592103" y="5286122"/>
              <a:ext cx="504056" cy="923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US" altLang="en-US" sz="600" i="1">
                  <a:solidFill>
                    <a:schemeClr val="bg1"/>
                  </a:solidFill>
                </a:rPr>
                <a:t>(</a:t>
              </a:r>
              <a:r>
                <a:rPr lang="en-US" altLang="en-US" sz="600" b="1" i="1">
                  <a:solidFill>
                    <a:schemeClr val="bg1"/>
                  </a:solidFill>
                </a:rPr>
                <a:t>CG</a:t>
              </a:r>
              <a:r>
                <a:rPr lang="en-US" altLang="en-US" sz="600" i="1">
                  <a:solidFill>
                    <a:schemeClr val="bg1"/>
                  </a:solidFill>
                </a:rPr>
                <a:t>).</a:t>
              </a: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p:txBody>
          <a:bodyPr/>
          <a:lstStyle/>
          <a:p>
            <a:endParaRPr lang="en-US" altLang="en-US" smtClean="0"/>
          </a:p>
        </p:txBody>
      </p:sp>
      <p:sp>
        <p:nvSpPr>
          <p:cNvPr id="71683" name="Content Placeholder 2"/>
          <p:cNvSpPr>
            <a:spLocks noGrp="1" noChangeArrowheads="1"/>
          </p:cNvSpPr>
          <p:nvPr>
            <p:ph idx="1"/>
          </p:nvPr>
        </p:nvSpPr>
        <p:spPr>
          <a:xfrm>
            <a:off x="381000" y="2057400"/>
            <a:ext cx="2286000" cy="4114800"/>
          </a:xfrm>
        </p:spPr>
        <p:txBody>
          <a:bodyPr/>
          <a:lstStyle/>
          <a:p>
            <a:pPr marL="0" indent="0" algn="ctr">
              <a:buFont typeface="Wingdings" panose="05000000000000000000" pitchFamily="2" charset="2"/>
              <a:buNone/>
            </a:pPr>
            <a:r>
              <a:rPr lang="en-US" altLang="en-US" smtClean="0"/>
              <a:t>Church Mission Support Form </a:t>
            </a:r>
          </a:p>
          <a:p>
            <a:pPr marL="0" indent="0" algn="ctr">
              <a:buFont typeface="Wingdings" panose="05000000000000000000" pitchFamily="2" charset="2"/>
              <a:buNone/>
            </a:pPr>
            <a:endParaRPr lang="en-US" altLang="en-US" smtClean="0"/>
          </a:p>
          <a:p>
            <a:pPr marL="0" indent="0" algn="ctr">
              <a:buFont typeface="Wingdings" panose="05000000000000000000" pitchFamily="2" charset="2"/>
              <a:buNone/>
            </a:pPr>
            <a:r>
              <a:rPr lang="en-US" altLang="en-US" smtClean="0"/>
              <a:t>In Spanish!</a:t>
            </a:r>
          </a:p>
        </p:txBody>
      </p:sp>
      <p:sp>
        <p:nvSpPr>
          <p:cNvPr id="71684" name="Slide Number Placeholder 3"/>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0EF81D1-AA81-4808-BE99-137986ABCA52}" type="slidenum">
              <a:rPr lang="en-US" altLang="en-US" sz="2400"/>
              <a:pPr>
                <a:spcBef>
                  <a:spcPct val="0"/>
                </a:spcBef>
                <a:buClrTx/>
                <a:buSzTx/>
                <a:buFontTx/>
                <a:buNone/>
              </a:pPr>
              <a:t>63</a:t>
            </a:fld>
            <a:endParaRPr lang="en-US" altLang="en-US" sz="2400"/>
          </a:p>
        </p:txBody>
      </p:sp>
      <p:grpSp>
        <p:nvGrpSpPr>
          <p:cNvPr id="5" name="Group 4"/>
          <p:cNvGrpSpPr/>
          <p:nvPr/>
        </p:nvGrpSpPr>
        <p:grpSpPr>
          <a:xfrm>
            <a:off x="3405430" y="2249195"/>
            <a:ext cx="4901630" cy="2675186"/>
            <a:chOff x="281230" y="2249195"/>
            <a:chExt cx="4901630" cy="2675186"/>
          </a:xfrm>
          <a:blipFill>
            <a:blip r:embed="rId3"/>
            <a:stretch>
              <a:fillRect/>
            </a:stretch>
          </a:blipFill>
        </p:grpSpPr>
        <p:sp>
          <p:nvSpPr>
            <p:cNvPr id="13" name="Rectangle 12"/>
            <p:cNvSpPr/>
            <p:nvPr/>
          </p:nvSpPr>
          <p:spPr>
            <a:xfrm>
              <a:off x="281230" y="4832736"/>
              <a:ext cx="927610" cy="916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cxnSp>
          <p:nvCxnSpPr>
            <p:cNvPr id="7" name="Straight Connector 6"/>
            <p:cNvCxnSpPr/>
            <p:nvPr/>
          </p:nvCxnSpPr>
          <p:spPr>
            <a:xfrm>
              <a:off x="431540" y="2249195"/>
              <a:ext cx="4751320" cy="0"/>
            </a:xfrm>
            <a:prstGeom prst="line">
              <a:avLst/>
            </a:prstGeom>
            <a:grpFill/>
            <a:ln w="412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1686" name="Group 13"/>
          <p:cNvGrpSpPr>
            <a:grpSpLocks/>
          </p:cNvGrpSpPr>
          <p:nvPr/>
        </p:nvGrpSpPr>
        <p:grpSpPr bwMode="auto">
          <a:xfrm>
            <a:off x="3276600" y="152400"/>
            <a:ext cx="5105400" cy="6532563"/>
            <a:chOff x="152400" y="152400"/>
            <a:chExt cx="5105400" cy="6533283"/>
          </a:xfrm>
        </p:grpSpPr>
        <p:grpSp>
          <p:nvGrpSpPr>
            <p:cNvPr id="71691" name="Group 14"/>
            <p:cNvGrpSpPr>
              <a:grpSpLocks/>
            </p:cNvGrpSpPr>
            <p:nvPr/>
          </p:nvGrpSpPr>
          <p:grpSpPr bwMode="auto">
            <a:xfrm>
              <a:off x="152400" y="152400"/>
              <a:ext cx="5105400" cy="6533283"/>
              <a:chOff x="152400" y="152400"/>
              <a:chExt cx="5105400" cy="6533283"/>
            </a:xfrm>
          </p:grpSpPr>
          <p:graphicFrame>
            <p:nvGraphicFramePr>
              <p:cNvPr id="71693" name="Object 16"/>
              <p:cNvGraphicFramePr>
                <a:graphicFrameLocks noChangeAspect="1"/>
              </p:cNvGraphicFramePr>
              <p:nvPr/>
            </p:nvGraphicFramePr>
            <p:xfrm>
              <a:off x="152400" y="152400"/>
              <a:ext cx="5105400" cy="6533283"/>
            </p:xfrm>
            <a:graphic>
              <a:graphicData uri="http://schemas.openxmlformats.org/presentationml/2006/ole">
                <mc:AlternateContent xmlns:mc="http://schemas.openxmlformats.org/markup-compatibility/2006">
                  <mc:Choice xmlns:v="urn:schemas-microsoft-com:vml" Requires="v">
                    <p:oleObj spid="_x0000_s71697" name="Acrobat Document" r:id="rId4" imgW="5829261" imgH="7543646" progId="AcroExch.Document.DC">
                      <p:embed/>
                    </p:oleObj>
                  </mc:Choice>
                  <mc:Fallback>
                    <p:oleObj name="Acrobat Document" r:id="rId4" imgW="5829261" imgH="7543646" progId="AcroExch.Document.DC">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5105400" cy="6533283"/>
                          </a:xfrm>
                          <a:prstGeom prst="rect">
                            <a:avLst/>
                          </a:prstGeom>
                          <a:solidFill>
                            <a:schemeClr val="accent1"/>
                          </a:solidFill>
                          <a:ln w="9525">
                            <a:solidFill>
                              <a:srgbClr val="385D8A"/>
                            </a:solidFill>
                            <a:miter lim="800000"/>
                            <a:headEnd/>
                            <a:tailEnd/>
                          </a:ln>
                        </p:spPr>
                      </p:pic>
                    </p:oleObj>
                  </mc:Fallback>
                </mc:AlternateContent>
              </a:graphicData>
            </a:graphic>
          </p:graphicFrame>
          <p:grpSp>
            <p:nvGrpSpPr>
              <p:cNvPr id="71694" name="Group 17"/>
              <p:cNvGrpSpPr>
                <a:grpSpLocks/>
              </p:cNvGrpSpPr>
              <p:nvPr/>
            </p:nvGrpSpPr>
            <p:grpSpPr bwMode="auto">
              <a:xfrm>
                <a:off x="251520" y="188640"/>
                <a:ext cx="4932548" cy="4752528"/>
                <a:chOff x="5796136" y="649087"/>
                <a:chExt cx="5207443" cy="4578625"/>
              </a:xfrm>
            </p:grpSpPr>
            <p:sp>
              <p:nvSpPr>
                <p:cNvPr id="19" name="Rectangle 18"/>
                <p:cNvSpPr/>
                <p:nvPr/>
              </p:nvSpPr>
              <p:spPr>
                <a:xfrm>
                  <a:off x="5795402" y="649354"/>
                  <a:ext cx="5208923" cy="198539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sp>
              <p:nvSpPr>
                <p:cNvPr id="21" name="Rectangle 20"/>
                <p:cNvSpPr/>
                <p:nvPr/>
              </p:nvSpPr>
              <p:spPr>
                <a:xfrm>
                  <a:off x="5795402" y="2636277"/>
                  <a:ext cx="5207248" cy="2591107"/>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grpSp>
        </p:grpSp>
        <p:cxnSp>
          <p:nvCxnSpPr>
            <p:cNvPr id="16" name="Straight Connector 15"/>
            <p:cNvCxnSpPr/>
            <p:nvPr/>
          </p:nvCxnSpPr>
          <p:spPr>
            <a:xfrm>
              <a:off x="431800" y="2249719"/>
              <a:ext cx="4751388"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1687" name="Rectangle 1"/>
          <p:cNvSpPr>
            <a:spLocks noChangeArrowheads="1"/>
          </p:cNvSpPr>
          <p:nvPr/>
        </p:nvSpPr>
        <p:spPr bwMode="auto">
          <a:xfrm>
            <a:off x="1600200" y="914400"/>
            <a:ext cx="2590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grpSp>
        <p:nvGrpSpPr>
          <p:cNvPr id="71688" name="Group 22"/>
          <p:cNvGrpSpPr>
            <a:grpSpLocks/>
          </p:cNvGrpSpPr>
          <p:nvPr/>
        </p:nvGrpSpPr>
        <p:grpSpPr bwMode="auto">
          <a:xfrm>
            <a:off x="3276600" y="152400"/>
            <a:ext cx="5105400" cy="6553200"/>
            <a:chOff x="3276600" y="152400"/>
            <a:chExt cx="5105400" cy="6553200"/>
          </a:xfrm>
        </p:grpSpPr>
        <p:sp>
          <p:nvSpPr>
            <p:cNvPr id="71689" name="Rectangle 2"/>
            <p:cNvSpPr>
              <a:spLocks noChangeArrowheads="1"/>
            </p:cNvSpPr>
            <p:nvPr/>
          </p:nvSpPr>
          <p:spPr bwMode="auto">
            <a:xfrm>
              <a:off x="3276600" y="152400"/>
              <a:ext cx="5105400" cy="32766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sp>
          <p:nvSpPr>
            <p:cNvPr id="71690" name="Rectangle 24"/>
            <p:cNvSpPr>
              <a:spLocks noChangeArrowheads="1"/>
            </p:cNvSpPr>
            <p:nvPr/>
          </p:nvSpPr>
          <p:spPr bwMode="auto">
            <a:xfrm>
              <a:off x="3276600" y="3429000"/>
              <a:ext cx="5105400" cy="32766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noChangeArrowheads="1"/>
          </p:cNvSpPr>
          <p:nvPr>
            <p:ph type="title"/>
          </p:nvPr>
        </p:nvSpPr>
        <p:spPr/>
        <p:txBody>
          <a:bodyPr/>
          <a:lstStyle/>
          <a:p>
            <a:endParaRPr lang="en-US" altLang="en-US" smtClean="0"/>
          </a:p>
        </p:txBody>
      </p:sp>
      <p:sp>
        <p:nvSpPr>
          <p:cNvPr id="72707" name="Content Placeholder 2"/>
          <p:cNvSpPr>
            <a:spLocks noGrp="1" noChangeArrowheads="1"/>
          </p:cNvSpPr>
          <p:nvPr>
            <p:ph idx="1"/>
          </p:nvPr>
        </p:nvSpPr>
        <p:spPr>
          <a:xfrm>
            <a:off x="457200" y="2133600"/>
            <a:ext cx="2265363" cy="3124200"/>
          </a:xfrm>
        </p:spPr>
        <p:txBody>
          <a:bodyPr/>
          <a:lstStyle/>
          <a:p>
            <a:pPr marL="0" indent="0" algn="ctr">
              <a:buFont typeface="Wingdings" panose="05000000000000000000" pitchFamily="2" charset="2"/>
              <a:buNone/>
            </a:pPr>
            <a:r>
              <a:rPr lang="en-US" altLang="en-US" smtClean="0"/>
              <a:t>New Form Definitions Page</a:t>
            </a:r>
          </a:p>
          <a:p>
            <a:pPr marL="0" indent="0" algn="ctr">
              <a:buFont typeface="Wingdings" panose="05000000000000000000" pitchFamily="2" charset="2"/>
              <a:buNone/>
            </a:pPr>
            <a:endParaRPr lang="en-US" altLang="en-US" smtClean="0"/>
          </a:p>
          <a:p>
            <a:pPr marL="0" indent="0" algn="ctr">
              <a:buFont typeface="Wingdings" panose="05000000000000000000" pitchFamily="2" charset="2"/>
              <a:buNone/>
            </a:pPr>
            <a:r>
              <a:rPr lang="en-US" altLang="en-US" smtClean="0"/>
              <a:t>In Spanish!</a:t>
            </a:r>
          </a:p>
        </p:txBody>
      </p:sp>
      <p:sp>
        <p:nvSpPr>
          <p:cNvPr id="72708" name="Slide Number Placeholder 3"/>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D911D95-F353-4881-9527-AF3814F644EF}" type="slidenum">
              <a:rPr lang="en-US" altLang="en-US" sz="2400"/>
              <a:pPr>
                <a:spcBef>
                  <a:spcPct val="0"/>
                </a:spcBef>
                <a:buClrTx/>
                <a:buSzTx/>
                <a:buFontTx/>
                <a:buNone/>
              </a:pPr>
              <a:t>64</a:t>
            </a:fld>
            <a:endParaRPr lang="en-US" altLang="en-US" sz="2400"/>
          </a:p>
        </p:txBody>
      </p:sp>
      <p:grpSp>
        <p:nvGrpSpPr>
          <p:cNvPr id="72709" name="Group 4"/>
          <p:cNvGrpSpPr>
            <a:grpSpLocks/>
          </p:cNvGrpSpPr>
          <p:nvPr/>
        </p:nvGrpSpPr>
        <p:grpSpPr bwMode="auto">
          <a:xfrm>
            <a:off x="3276600" y="152400"/>
            <a:ext cx="5105400" cy="6532563"/>
            <a:chOff x="152400" y="152400"/>
            <a:chExt cx="5105400" cy="6533283"/>
          </a:xfrm>
        </p:grpSpPr>
        <p:grpSp>
          <p:nvGrpSpPr>
            <p:cNvPr id="72713" name="Group 5"/>
            <p:cNvGrpSpPr>
              <a:grpSpLocks/>
            </p:cNvGrpSpPr>
            <p:nvPr/>
          </p:nvGrpSpPr>
          <p:grpSpPr bwMode="auto">
            <a:xfrm>
              <a:off x="152400" y="152400"/>
              <a:ext cx="5105400" cy="6533283"/>
              <a:chOff x="152400" y="152400"/>
              <a:chExt cx="5105400" cy="6533283"/>
            </a:xfrm>
          </p:grpSpPr>
          <p:graphicFrame>
            <p:nvGraphicFramePr>
              <p:cNvPr id="72715" name="Object 7"/>
              <p:cNvGraphicFramePr>
                <a:graphicFrameLocks noChangeAspect="1"/>
              </p:cNvGraphicFramePr>
              <p:nvPr/>
            </p:nvGraphicFramePr>
            <p:xfrm>
              <a:off x="152400" y="152400"/>
              <a:ext cx="5105400" cy="6533283"/>
            </p:xfrm>
            <a:graphic>
              <a:graphicData uri="http://schemas.openxmlformats.org/presentationml/2006/ole">
                <mc:AlternateContent xmlns:mc="http://schemas.openxmlformats.org/markup-compatibility/2006">
                  <mc:Choice xmlns:v="urn:schemas-microsoft-com:vml" Requires="v">
                    <p:oleObj spid="_x0000_s72721" name="Acrobat Document" r:id="rId3" imgW="5829261" imgH="7543646" progId="AcroExch.Document.DC">
                      <p:embed/>
                    </p:oleObj>
                  </mc:Choice>
                  <mc:Fallback>
                    <p:oleObj name="Acrobat Document" r:id="rId3" imgW="5829261" imgH="7543646" progId="AcroExch.Document.DC">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5105400" cy="6533283"/>
                          </a:xfrm>
                          <a:prstGeom prst="rect">
                            <a:avLst/>
                          </a:prstGeom>
                          <a:solidFill>
                            <a:schemeClr val="accent1"/>
                          </a:solidFill>
                          <a:ln w="9525">
                            <a:solidFill>
                              <a:srgbClr val="385D8A"/>
                            </a:solidFill>
                            <a:miter lim="800000"/>
                            <a:headEnd/>
                            <a:tailEnd/>
                          </a:ln>
                        </p:spPr>
                      </p:pic>
                    </p:oleObj>
                  </mc:Fallback>
                </mc:AlternateContent>
              </a:graphicData>
            </a:graphic>
          </p:graphicFrame>
          <p:grpSp>
            <p:nvGrpSpPr>
              <p:cNvPr id="72716" name="Group 8"/>
              <p:cNvGrpSpPr>
                <a:grpSpLocks/>
              </p:cNvGrpSpPr>
              <p:nvPr/>
            </p:nvGrpSpPr>
            <p:grpSpPr bwMode="auto">
              <a:xfrm>
                <a:off x="251520" y="188640"/>
                <a:ext cx="4932548" cy="4752528"/>
                <a:chOff x="5796136" y="649087"/>
                <a:chExt cx="5207443" cy="4578625"/>
              </a:xfrm>
            </p:grpSpPr>
            <p:sp>
              <p:nvSpPr>
                <p:cNvPr id="10" name="Rectangle 9"/>
                <p:cNvSpPr/>
                <p:nvPr/>
              </p:nvSpPr>
              <p:spPr>
                <a:xfrm>
                  <a:off x="5795402" y="649354"/>
                  <a:ext cx="5208923" cy="198539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grpSp>
              <p:nvGrpSpPr>
                <p:cNvPr id="72718" name="Group 10"/>
                <p:cNvGrpSpPr>
                  <a:grpSpLocks/>
                </p:cNvGrpSpPr>
                <p:nvPr/>
              </p:nvGrpSpPr>
              <p:grpSpPr bwMode="auto">
                <a:xfrm>
                  <a:off x="5796136" y="2636912"/>
                  <a:ext cx="5206168" cy="2590800"/>
                  <a:chOff x="22122" y="115669"/>
                  <a:chExt cx="8976852" cy="6707918"/>
                </a:xfrm>
              </p:grpSpPr>
              <p:sp>
                <p:nvSpPr>
                  <p:cNvPr id="12" name="Rectangle 11"/>
                  <p:cNvSpPr/>
                  <p:nvPr/>
                </p:nvSpPr>
                <p:spPr>
                  <a:xfrm>
                    <a:off x="20857" y="114025"/>
                    <a:ext cx="8978714" cy="670871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sp>
                <p:nvSpPr>
                  <p:cNvPr id="13" name="Rectangle 12"/>
                  <p:cNvSpPr/>
                  <p:nvPr/>
                </p:nvSpPr>
                <p:spPr>
                  <a:xfrm>
                    <a:off x="75765" y="6553440"/>
                    <a:ext cx="1687663" cy="225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Clr>
                        <a:srgbClr val="CCFF33"/>
                      </a:buClr>
                      <a:buSzPct val="70000"/>
                      <a:buFont typeface="Wingdings" panose="05000000000000000000" pitchFamily="2" charset="2"/>
                      <a:buNone/>
                      <a:defRPr/>
                    </a:pPr>
                    <a:endParaRPr lang="en-US" dirty="0"/>
                  </a:p>
                </p:txBody>
              </p:sp>
            </p:grpSp>
          </p:grpSp>
        </p:grpSp>
        <p:cxnSp>
          <p:nvCxnSpPr>
            <p:cNvPr id="7" name="Straight Connector 6"/>
            <p:cNvCxnSpPr/>
            <p:nvPr/>
          </p:nvCxnSpPr>
          <p:spPr>
            <a:xfrm>
              <a:off x="431800" y="2249719"/>
              <a:ext cx="4751388"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710" name="Group 1"/>
          <p:cNvGrpSpPr>
            <a:grpSpLocks/>
          </p:cNvGrpSpPr>
          <p:nvPr/>
        </p:nvGrpSpPr>
        <p:grpSpPr bwMode="auto">
          <a:xfrm>
            <a:off x="3276600" y="152400"/>
            <a:ext cx="5105400" cy="6553200"/>
            <a:chOff x="3276600" y="152400"/>
            <a:chExt cx="5105400" cy="6553200"/>
          </a:xfrm>
        </p:grpSpPr>
        <p:sp>
          <p:nvSpPr>
            <p:cNvPr id="72711" name="Rectangle 13"/>
            <p:cNvSpPr>
              <a:spLocks noChangeArrowheads="1"/>
            </p:cNvSpPr>
            <p:nvPr/>
          </p:nvSpPr>
          <p:spPr bwMode="auto">
            <a:xfrm>
              <a:off x="3276600" y="152400"/>
              <a:ext cx="5105400" cy="327660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sp>
          <p:nvSpPr>
            <p:cNvPr id="72712" name="Rectangle 14"/>
            <p:cNvSpPr>
              <a:spLocks noChangeArrowheads="1"/>
            </p:cNvSpPr>
            <p:nvPr/>
          </p:nvSpPr>
          <p:spPr bwMode="auto">
            <a:xfrm>
              <a:off x="3276600" y="3429000"/>
              <a:ext cx="5105400" cy="32766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endParaRPr lang="en-US" altLang="en-US" sz="2400"/>
            </a:p>
          </p:txBody>
        </p:sp>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a:xfrm>
            <a:off x="533400" y="2043113"/>
            <a:ext cx="8610600" cy="579437"/>
          </a:xfrm>
          <a:effectLst>
            <a:outerShdw dist="35921" dir="2700000" algn="ctr" rotWithShape="0">
              <a:schemeClr val="bg2"/>
            </a:outerShdw>
          </a:effectLst>
        </p:spPr>
        <p:txBody>
          <a:bodyPr/>
          <a:lstStyle/>
          <a:p>
            <a:pPr eaLnBrk="1" hangingPunct="1"/>
            <a:r>
              <a:rPr lang="en-US" altLang="en-US" sz="3200" smtClean="0">
                <a:solidFill>
                  <a:schemeClr val="tx1"/>
                </a:solidFill>
              </a:rPr>
              <a:t>How much mission giving is appropriate?</a:t>
            </a:r>
          </a:p>
        </p:txBody>
      </p:sp>
      <p:sp>
        <p:nvSpPr>
          <p:cNvPr id="47108" name="Rectangle 4"/>
          <p:cNvSpPr>
            <a:spLocks noGrp="1" noChangeArrowheads="1"/>
          </p:cNvSpPr>
          <p:nvPr>
            <p:ph type="body" idx="1"/>
          </p:nvPr>
        </p:nvSpPr>
        <p:spPr>
          <a:xfrm>
            <a:off x="466725" y="2971800"/>
            <a:ext cx="8208963" cy="4114800"/>
          </a:xfrm>
          <a:effectLst>
            <a:outerShdw dist="35921" dir="2700000" algn="ctr" rotWithShape="0">
              <a:schemeClr val="bg2"/>
            </a:outerShdw>
          </a:effectLst>
        </p:spPr>
        <p:txBody>
          <a:bodyPr/>
          <a:lstStyle/>
          <a:p>
            <a:pPr eaLnBrk="1" hangingPunct="1"/>
            <a:r>
              <a:rPr lang="en-US" altLang="en-US" smtClean="0"/>
              <a:t>One rule of thumb:  A tithe, 10% of your church’s budget</a:t>
            </a:r>
          </a:p>
          <a:p>
            <a:pPr eaLnBrk="1" hangingPunct="1"/>
            <a:r>
              <a:rPr lang="en-US" altLang="en-US" smtClean="0"/>
              <a:t>Your regional office can help your church decide – ask your region for help</a:t>
            </a:r>
          </a:p>
        </p:txBody>
      </p:sp>
      <p:sp>
        <p:nvSpPr>
          <p:cNvPr id="73732" name="Rectangle 5"/>
          <p:cNvSpPr>
            <a:spLocks noChangeArrowheads="1"/>
          </p:cNvSpPr>
          <p:nvPr/>
        </p:nvSpPr>
        <p:spPr bwMode="auto">
          <a:xfrm>
            <a:off x="838200" y="533400"/>
            <a:ext cx="42910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US" altLang="en-US">
                <a:solidFill>
                  <a:srgbClr val="FFFF66"/>
                </a:solidFill>
              </a:rPr>
              <a:t>Contributions to ABMS</a:t>
            </a:r>
          </a:p>
        </p:txBody>
      </p:sp>
      <p:sp>
        <p:nvSpPr>
          <p:cNvPr id="73733"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178B15A-9FD5-4FC7-A314-6A6B2E38C79F}" type="slidenum">
              <a:rPr lang="en-US" altLang="en-US" sz="2400"/>
              <a:pPr>
                <a:spcBef>
                  <a:spcPct val="0"/>
                </a:spcBef>
                <a:buClrTx/>
                <a:buSzTx/>
                <a:buFontTx/>
                <a:buNone/>
              </a:pPr>
              <a:t>65</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wipe(left)">
                                      <p:cBhvr>
                                        <p:cTn id="7" dur="500"/>
                                        <p:tgtEl>
                                          <p:spTgt spid="4710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7108">
                                            <p:txEl>
                                              <p:pRg st="0" end="0"/>
                                            </p:txEl>
                                          </p:spTgt>
                                        </p:tgtEl>
                                        <p:attrNameLst>
                                          <p:attrName>style.visibility</p:attrName>
                                        </p:attrNameLst>
                                      </p:cBhvr>
                                      <p:to>
                                        <p:strVal val="visible"/>
                                      </p:to>
                                    </p:set>
                                    <p:animEffect transition="in" filter="wipe(up)">
                                      <p:cBhvr>
                                        <p:cTn id="11" dur="500"/>
                                        <p:tgtEl>
                                          <p:spTgt spid="47108">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7108">
                                            <p:txEl>
                                              <p:pRg st="1" end="1"/>
                                            </p:txEl>
                                          </p:spTgt>
                                        </p:tgtEl>
                                        <p:attrNameLst>
                                          <p:attrName>style.visibility</p:attrName>
                                        </p:attrNameLst>
                                      </p:cBhvr>
                                      <p:to>
                                        <p:strVal val="visible"/>
                                      </p:to>
                                    </p:set>
                                    <p:animEffect transition="in" filter="wipe(up)">
                                      <p:cBhvr>
                                        <p:cTn id="15" dur="500"/>
                                        <p:tgtEl>
                                          <p:spTgt spid="471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utoUpdateAnimBg="0"/>
      <p:bldP spid="47108" grpId="0" build="p" autoUpdateAnimBg="0" advAuto="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ABC Annual Report</a:t>
            </a:r>
          </a:p>
        </p:txBody>
      </p:sp>
      <p:sp>
        <p:nvSpPr>
          <p:cNvPr id="48132"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lnSpc>
                <a:spcPct val="90000"/>
              </a:lnSpc>
            </a:pPr>
            <a:r>
              <a:rPr lang="en-US" altLang="en-US" sz="3000" smtClean="0"/>
              <a:t>Is completed every year</a:t>
            </a:r>
          </a:p>
          <a:p>
            <a:pPr eaLnBrk="1" hangingPunct="1">
              <a:lnSpc>
                <a:spcPct val="90000"/>
              </a:lnSpc>
            </a:pPr>
            <a:r>
              <a:rPr lang="en-US" altLang="en-US" sz="3000" smtClean="0"/>
              <a:t>Preserves data on baptisms, membership, attendance and other denominational statistics</a:t>
            </a:r>
          </a:p>
          <a:p>
            <a:pPr eaLnBrk="1" hangingPunct="1">
              <a:lnSpc>
                <a:spcPct val="90000"/>
              </a:lnSpc>
            </a:pPr>
            <a:r>
              <a:rPr lang="en-US" altLang="en-US" sz="3000" smtClean="0"/>
              <a:t>Is used to calculate delegate count for Biennial Mission Summit</a:t>
            </a:r>
          </a:p>
          <a:p>
            <a:pPr eaLnBrk="1" hangingPunct="1">
              <a:lnSpc>
                <a:spcPct val="90000"/>
              </a:lnSpc>
            </a:pPr>
            <a:r>
              <a:rPr lang="en-US" altLang="en-US" sz="3000" smtClean="0"/>
              <a:t>Provides proof of ABC cooperating churches</a:t>
            </a:r>
          </a:p>
          <a:p>
            <a:pPr eaLnBrk="1" hangingPunct="1">
              <a:lnSpc>
                <a:spcPct val="90000"/>
              </a:lnSpc>
            </a:pPr>
            <a:r>
              <a:rPr lang="en-US" altLang="en-US" sz="3000" smtClean="0"/>
              <a:t>Is used for mailings and Find a Church</a:t>
            </a:r>
          </a:p>
          <a:p>
            <a:pPr eaLnBrk="1" hangingPunct="1">
              <a:lnSpc>
                <a:spcPct val="90000"/>
              </a:lnSpc>
            </a:pPr>
            <a:r>
              <a:rPr lang="en-US" altLang="en-US" sz="3000" smtClean="0"/>
              <a:t>Needs to be made a priority!</a:t>
            </a:r>
          </a:p>
        </p:txBody>
      </p:sp>
      <p:sp>
        <p:nvSpPr>
          <p:cNvPr id="7475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639A0F1-0025-44E0-8E39-8AE524680A66}" type="slidenum">
              <a:rPr lang="en-US" altLang="en-US" sz="2400"/>
              <a:pPr>
                <a:spcBef>
                  <a:spcPct val="0"/>
                </a:spcBef>
                <a:buClrTx/>
                <a:buSzTx/>
                <a:buFontTx/>
                <a:buNone/>
              </a:pPr>
              <a:t>66</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wipe(left)">
                                      <p:cBhvr>
                                        <p:cTn id="7" dur="500"/>
                                        <p:tgtEl>
                                          <p:spTgt spid="48131"/>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8132">
                                            <p:txEl>
                                              <p:pRg st="0" end="0"/>
                                            </p:txEl>
                                          </p:spTgt>
                                        </p:tgtEl>
                                        <p:attrNameLst>
                                          <p:attrName>style.visibility</p:attrName>
                                        </p:attrNameLst>
                                      </p:cBhvr>
                                      <p:to>
                                        <p:strVal val="visible"/>
                                      </p:to>
                                    </p:set>
                                    <p:animEffect transition="in" filter="wipe(up)">
                                      <p:cBhvr>
                                        <p:cTn id="11" dur="500"/>
                                        <p:tgtEl>
                                          <p:spTgt spid="48132">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8132">
                                            <p:txEl>
                                              <p:pRg st="1" end="1"/>
                                            </p:txEl>
                                          </p:spTgt>
                                        </p:tgtEl>
                                        <p:attrNameLst>
                                          <p:attrName>style.visibility</p:attrName>
                                        </p:attrNameLst>
                                      </p:cBhvr>
                                      <p:to>
                                        <p:strVal val="visible"/>
                                      </p:to>
                                    </p:set>
                                    <p:animEffect transition="in" filter="wipe(up)">
                                      <p:cBhvr>
                                        <p:cTn id="15" dur="500"/>
                                        <p:tgtEl>
                                          <p:spTgt spid="48132">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8132">
                                            <p:txEl>
                                              <p:pRg st="2" end="2"/>
                                            </p:txEl>
                                          </p:spTgt>
                                        </p:tgtEl>
                                        <p:attrNameLst>
                                          <p:attrName>style.visibility</p:attrName>
                                        </p:attrNameLst>
                                      </p:cBhvr>
                                      <p:to>
                                        <p:strVal val="visible"/>
                                      </p:to>
                                    </p:set>
                                    <p:animEffect transition="in" filter="wipe(up)">
                                      <p:cBhvr>
                                        <p:cTn id="19" dur="500"/>
                                        <p:tgtEl>
                                          <p:spTgt spid="48132">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8132">
                                            <p:txEl>
                                              <p:pRg st="3" end="3"/>
                                            </p:txEl>
                                          </p:spTgt>
                                        </p:tgtEl>
                                        <p:attrNameLst>
                                          <p:attrName>style.visibility</p:attrName>
                                        </p:attrNameLst>
                                      </p:cBhvr>
                                      <p:to>
                                        <p:strVal val="visible"/>
                                      </p:to>
                                    </p:set>
                                    <p:animEffect transition="in" filter="wipe(up)">
                                      <p:cBhvr>
                                        <p:cTn id="23" dur="500"/>
                                        <p:tgtEl>
                                          <p:spTgt spid="48132">
                                            <p:txEl>
                                              <p:pRg st="3" end="3"/>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8132">
                                            <p:txEl>
                                              <p:pRg st="4" end="4"/>
                                            </p:txEl>
                                          </p:spTgt>
                                        </p:tgtEl>
                                        <p:attrNameLst>
                                          <p:attrName>style.visibility</p:attrName>
                                        </p:attrNameLst>
                                      </p:cBhvr>
                                      <p:to>
                                        <p:strVal val="visible"/>
                                      </p:to>
                                    </p:set>
                                    <p:animEffect transition="in" filter="wipe(up)">
                                      <p:cBhvr>
                                        <p:cTn id="27" dur="500"/>
                                        <p:tgtEl>
                                          <p:spTgt spid="48132">
                                            <p:txEl>
                                              <p:pRg st="4" end="4"/>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8132">
                                            <p:txEl>
                                              <p:pRg st="5" end="5"/>
                                            </p:txEl>
                                          </p:spTgt>
                                        </p:tgtEl>
                                        <p:attrNameLst>
                                          <p:attrName>style.visibility</p:attrName>
                                        </p:attrNameLst>
                                      </p:cBhvr>
                                      <p:to>
                                        <p:strVal val="visible"/>
                                      </p:to>
                                    </p:set>
                                    <p:animEffect transition="in" filter="wipe(up)">
                                      <p:cBhvr>
                                        <p:cTn id="31" dur="500"/>
                                        <p:tgtEl>
                                          <p:spTgt spid="4813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32" grpId="0" build="p" autoUpdateAnimBg="0" advAuto="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3"/>
          <p:cNvSpPr>
            <a:spLocks noGrp="1" noChangeArrowheads="1"/>
          </p:cNvSpPr>
          <p:nvPr>
            <p:ph type="title"/>
          </p:nvPr>
        </p:nvSpPr>
        <p:spPr>
          <a:xfrm>
            <a:off x="317500" y="173038"/>
            <a:ext cx="5321300" cy="1311275"/>
          </a:xfrm>
          <a:effectLst>
            <a:outerShdw dist="35921" dir="2700000" algn="ctr" rotWithShape="0">
              <a:schemeClr val="bg2"/>
            </a:outerShdw>
          </a:effectLst>
        </p:spPr>
        <p:txBody>
          <a:bodyPr/>
          <a:lstStyle/>
          <a:p>
            <a:pPr eaLnBrk="1" hangingPunct="1"/>
            <a:r>
              <a:rPr lang="en-US" altLang="en-US" sz="4000" smtClean="0">
                <a:solidFill>
                  <a:srgbClr val="FFFF66"/>
                </a:solidFill>
              </a:rPr>
              <a:t>Leadership Tracking— Professional Registry</a:t>
            </a:r>
          </a:p>
        </p:txBody>
      </p:sp>
      <p:sp>
        <p:nvSpPr>
          <p:cNvPr id="49156" name="Rectangle 4"/>
          <p:cNvSpPr>
            <a:spLocks noGrp="1" noChangeArrowheads="1"/>
          </p:cNvSpPr>
          <p:nvPr>
            <p:ph type="body" idx="1"/>
          </p:nvPr>
        </p:nvSpPr>
        <p:spPr>
          <a:effectLst>
            <a:outerShdw dist="35921" dir="2700000" algn="ctr" rotWithShape="0">
              <a:schemeClr val="bg2"/>
            </a:outerShdw>
          </a:effectLst>
        </p:spPr>
        <p:txBody>
          <a:bodyPr/>
          <a:lstStyle/>
          <a:p>
            <a:pPr eaLnBrk="1" hangingPunct="1"/>
            <a:r>
              <a:rPr lang="en-US" altLang="en-US" smtClean="0"/>
              <a:t>Keeps your ministerial standing up-to-date</a:t>
            </a:r>
          </a:p>
          <a:p>
            <a:pPr eaLnBrk="1" hangingPunct="1"/>
            <a:r>
              <a:rPr lang="en-US" altLang="en-US" smtClean="0"/>
              <a:t>Is monitored/entered by the Regions</a:t>
            </a:r>
          </a:p>
          <a:p>
            <a:pPr eaLnBrk="1" hangingPunct="1"/>
            <a:r>
              <a:rPr lang="en-US" altLang="en-US" smtClean="0"/>
              <a:t>When moving to a new Region, contact them right away</a:t>
            </a:r>
          </a:p>
          <a:p>
            <a:pPr eaLnBrk="1" hangingPunct="1"/>
            <a:r>
              <a:rPr lang="en-US" altLang="en-US" smtClean="0"/>
              <a:t>Non-ABC ordination can be ABC-recognized through the Region</a:t>
            </a:r>
          </a:p>
        </p:txBody>
      </p:sp>
      <p:sp>
        <p:nvSpPr>
          <p:cNvPr id="7578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CC2CD88-694B-4A3C-A6AF-C21F8BDD345E}" type="slidenum">
              <a:rPr lang="en-US" altLang="en-US" sz="2400"/>
              <a:pPr>
                <a:spcBef>
                  <a:spcPct val="0"/>
                </a:spcBef>
                <a:buClrTx/>
                <a:buSzTx/>
                <a:buFontTx/>
                <a:buNone/>
              </a:pPr>
              <a:t>67</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wipe(left)">
                                      <p:cBhvr>
                                        <p:cTn id="7" dur="500"/>
                                        <p:tgtEl>
                                          <p:spTgt spid="4915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6">
                                            <p:txEl>
                                              <p:pRg st="0" end="0"/>
                                            </p:txEl>
                                          </p:spTgt>
                                        </p:tgtEl>
                                        <p:attrNameLst>
                                          <p:attrName>style.visibility</p:attrName>
                                        </p:attrNameLst>
                                      </p:cBhvr>
                                      <p:to>
                                        <p:strVal val="visible"/>
                                      </p:to>
                                    </p:set>
                                    <p:animEffect transition="in" filter="wipe(up)">
                                      <p:cBhvr>
                                        <p:cTn id="11" dur="500"/>
                                        <p:tgtEl>
                                          <p:spTgt spid="49156">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6">
                                            <p:txEl>
                                              <p:pRg st="1" end="1"/>
                                            </p:txEl>
                                          </p:spTgt>
                                        </p:tgtEl>
                                        <p:attrNameLst>
                                          <p:attrName>style.visibility</p:attrName>
                                        </p:attrNameLst>
                                      </p:cBhvr>
                                      <p:to>
                                        <p:strVal val="visible"/>
                                      </p:to>
                                    </p:set>
                                    <p:animEffect transition="in" filter="wipe(up)">
                                      <p:cBhvr>
                                        <p:cTn id="15" dur="500"/>
                                        <p:tgtEl>
                                          <p:spTgt spid="49156">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6">
                                            <p:txEl>
                                              <p:pRg st="2" end="2"/>
                                            </p:txEl>
                                          </p:spTgt>
                                        </p:tgtEl>
                                        <p:attrNameLst>
                                          <p:attrName>style.visibility</p:attrName>
                                        </p:attrNameLst>
                                      </p:cBhvr>
                                      <p:to>
                                        <p:strVal val="visible"/>
                                      </p:to>
                                    </p:set>
                                    <p:animEffect transition="in" filter="wipe(up)">
                                      <p:cBhvr>
                                        <p:cTn id="19" dur="500"/>
                                        <p:tgtEl>
                                          <p:spTgt spid="49156">
                                            <p:txEl>
                                              <p:pRg st="2" end="2"/>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6">
                                            <p:txEl>
                                              <p:pRg st="3" end="3"/>
                                            </p:txEl>
                                          </p:spTgt>
                                        </p:tgtEl>
                                        <p:attrNameLst>
                                          <p:attrName>style.visibility</p:attrName>
                                        </p:attrNameLst>
                                      </p:cBhvr>
                                      <p:to>
                                        <p:strVal val="visible"/>
                                      </p:to>
                                    </p:set>
                                    <p:animEffect transition="in" filter="wipe(up)">
                                      <p:cBhvr>
                                        <p:cTn id="23" dur="500"/>
                                        <p:tgtEl>
                                          <p:spTgt spid="49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P spid="49156" grpId="0" build="p" autoUpdateAnimBg="0" advAuto="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Asking for Financial Support</a:t>
            </a:r>
          </a:p>
        </p:txBody>
      </p:sp>
      <p:sp>
        <p:nvSpPr>
          <p:cNvPr id="76803"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mtClean="0"/>
              <a:t>Why do we have a hard time asking for financial support?  American Baptists have a fear of talking about money.  We try to be people of God’s Word, and “ask” is an important biblical word.</a:t>
            </a:r>
          </a:p>
        </p:txBody>
      </p:sp>
      <p:sp>
        <p:nvSpPr>
          <p:cNvPr id="76804"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3B9E4FA7-40D6-486B-8913-F7EB8642230A}" type="slidenum">
              <a:rPr lang="en-US" altLang="en-US" sz="2400"/>
              <a:pPr>
                <a:spcBef>
                  <a:spcPct val="0"/>
                </a:spcBef>
                <a:buClrTx/>
                <a:buSzTx/>
                <a:buFontTx/>
                <a:buNone/>
              </a:pPr>
              <a:t>68</a:t>
            </a:fld>
            <a:endParaRPr lang="en-US" altLang="en-US" sz="240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Asking for Financial Support</a:t>
            </a:r>
          </a:p>
        </p:txBody>
      </p:sp>
      <p:sp>
        <p:nvSpPr>
          <p:cNvPr id="77827"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r>
              <a:rPr lang="en-US" altLang="en-US" smtClean="0"/>
              <a:t>The word “ask” is mentioned 157 times in scripture.</a:t>
            </a:r>
          </a:p>
          <a:p>
            <a:pPr eaLnBrk="1" hangingPunct="1"/>
            <a:r>
              <a:rPr lang="en-US" altLang="en-US" smtClean="0"/>
              <a:t>57 of those times relate to help in ministry.</a:t>
            </a:r>
          </a:p>
          <a:p>
            <a:pPr eaLnBrk="1" hangingPunct="1"/>
            <a:r>
              <a:rPr lang="en-US" altLang="en-US" smtClean="0"/>
              <a:t>We ask God.  God asks us.  We ask others.  Others ask us.  As a result, people give to ministry.</a:t>
            </a:r>
          </a:p>
        </p:txBody>
      </p:sp>
      <p:sp>
        <p:nvSpPr>
          <p:cNvPr id="77828"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4B96C752-EA91-4902-B3BF-CADDB8105FA3}" type="slidenum">
              <a:rPr lang="en-US" altLang="en-US" sz="2400"/>
              <a:pPr>
                <a:spcBef>
                  <a:spcPct val="0"/>
                </a:spcBef>
                <a:buClrTx/>
                <a:buSzTx/>
                <a:buFontTx/>
                <a:buNone/>
              </a:pPr>
              <a:t>69</a:t>
            </a:fld>
            <a:endParaRPr lang="en-US" altLang="en-US" sz="240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Asking for Financial Support</a:t>
            </a:r>
          </a:p>
        </p:txBody>
      </p:sp>
      <p:sp>
        <p:nvSpPr>
          <p:cNvPr id="78851"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b="1" smtClean="0"/>
              <a:t>Consider the following scripture verses:</a:t>
            </a:r>
          </a:p>
          <a:p>
            <a:pPr eaLnBrk="1" hangingPunct="1"/>
            <a:r>
              <a:rPr lang="en-US" altLang="en-US" smtClean="0"/>
              <a:t>Moses asked. (Exodus 36)</a:t>
            </a:r>
          </a:p>
          <a:p>
            <a:pPr eaLnBrk="1" hangingPunct="1"/>
            <a:r>
              <a:rPr lang="en-US" altLang="en-US" smtClean="0"/>
              <a:t>David asked. (1 Chronicles 29)</a:t>
            </a:r>
          </a:p>
          <a:p>
            <a:pPr eaLnBrk="1" hangingPunct="1"/>
            <a:r>
              <a:rPr lang="en-US" altLang="en-US" smtClean="0"/>
              <a:t>Malachi asked. (Malachi 3:3)</a:t>
            </a:r>
          </a:p>
          <a:p>
            <a:pPr eaLnBrk="1" hangingPunct="1"/>
            <a:r>
              <a:rPr lang="en-US" altLang="en-US" smtClean="0"/>
              <a:t>Jesus asked. (Luke 6:38)</a:t>
            </a:r>
          </a:p>
          <a:p>
            <a:pPr eaLnBrk="1" hangingPunct="1"/>
            <a:r>
              <a:rPr lang="en-US" altLang="en-US" smtClean="0"/>
              <a:t>Paul asked. (2 Corinthians 8-9)</a:t>
            </a:r>
          </a:p>
        </p:txBody>
      </p:sp>
      <p:sp>
        <p:nvSpPr>
          <p:cNvPr id="78852"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F78ED476-D8F3-4AD0-A39B-7DBB40C21EF8}" type="slidenum">
              <a:rPr lang="en-US" altLang="en-US" sz="2400"/>
              <a:pPr>
                <a:spcBef>
                  <a:spcPct val="0"/>
                </a:spcBef>
                <a:buClrTx/>
                <a:buSzTx/>
                <a:buFontTx/>
                <a:buNone/>
              </a:pPr>
              <a:t>70</a:t>
            </a:fld>
            <a:endParaRPr lang="en-US" altLang="en-US" sz="240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Asking for Financial Support</a:t>
            </a:r>
          </a:p>
        </p:txBody>
      </p:sp>
      <p:sp>
        <p:nvSpPr>
          <p:cNvPr id="79875"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2800" b="1" smtClean="0"/>
              <a:t>Could it be any clearer?</a:t>
            </a:r>
          </a:p>
          <a:p>
            <a:pPr eaLnBrk="1" hangingPunct="1"/>
            <a:r>
              <a:rPr lang="en-US" altLang="en-US" sz="2800" smtClean="0"/>
              <a:t>“Ask and it will be given you.” (Matthew 7:7)</a:t>
            </a:r>
          </a:p>
          <a:p>
            <a:pPr eaLnBrk="1" hangingPunct="1"/>
            <a:r>
              <a:rPr lang="en-US" altLang="en-US" sz="2800" smtClean="0"/>
              <a:t>“You do not have because you do not ask.” (James 4:2)</a:t>
            </a:r>
          </a:p>
          <a:p>
            <a:pPr eaLnBrk="1" hangingPunct="1"/>
            <a:r>
              <a:rPr lang="en-US" altLang="en-US" sz="2800" smtClean="0"/>
              <a:t>“Now to him who by the power at work within us is able to do far more  abundantly than all that we ask or think..” (Ephesians 3:20)</a:t>
            </a:r>
          </a:p>
          <a:p>
            <a:pPr eaLnBrk="1" hangingPunct="1"/>
            <a:endParaRPr lang="en-US" altLang="en-US" sz="2800" smtClean="0"/>
          </a:p>
        </p:txBody>
      </p:sp>
      <p:sp>
        <p:nvSpPr>
          <p:cNvPr id="7987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E28E4DB3-7965-492E-9C0A-A26C5FA2E8AA}" type="slidenum">
              <a:rPr lang="en-US" altLang="en-US" sz="2400"/>
              <a:pPr>
                <a:spcBef>
                  <a:spcPct val="0"/>
                </a:spcBef>
                <a:buClrTx/>
                <a:buSzTx/>
                <a:buFontTx/>
                <a:buNone/>
              </a:pPr>
              <a:t>71</a:t>
            </a:fld>
            <a:endParaRPr lang="en-US" altLang="en-US" sz="240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effectLst>
            <a:outerShdw dist="35921" dir="2700000" algn="ctr" rotWithShape="0">
              <a:schemeClr val="bg2"/>
            </a:outerShdw>
          </a:effectLst>
        </p:spPr>
        <p:txBody>
          <a:bodyPr/>
          <a:lstStyle/>
          <a:p>
            <a:pPr eaLnBrk="1" hangingPunct="1"/>
            <a:r>
              <a:rPr lang="en-US" altLang="en-US" smtClean="0">
                <a:solidFill>
                  <a:srgbClr val="FFFF66"/>
                </a:solidFill>
              </a:rPr>
              <a:t>Asking for Financial Support</a:t>
            </a:r>
          </a:p>
        </p:txBody>
      </p:sp>
      <p:sp>
        <p:nvSpPr>
          <p:cNvPr id="80899" name="Rectangle 3"/>
          <p:cNvSpPr>
            <a:spLocks noGrp="1" noChangeArrowheads="1"/>
          </p:cNvSpPr>
          <p:nvPr>
            <p:ph type="body" idx="1"/>
          </p:nvPr>
        </p:nvSpPr>
        <p:spPr>
          <a:effectLst>
            <a:outerShdw dist="35921" dir="2700000" algn="ctr" rotWithShape="0">
              <a:schemeClr val="bg2"/>
            </a:outerShdw>
          </a:effectLst>
        </p:spPr>
        <p:txBody>
          <a:bodyPr/>
          <a:lstStyle/>
          <a:p>
            <a:pPr eaLnBrk="1" hangingPunct="1">
              <a:buFont typeface="Wingdings" panose="05000000000000000000" pitchFamily="2" charset="2"/>
              <a:buNone/>
            </a:pPr>
            <a:r>
              <a:rPr lang="en-US" altLang="en-US" sz="3600" smtClean="0"/>
              <a:t>Need Resources? </a:t>
            </a:r>
          </a:p>
          <a:p>
            <a:pPr eaLnBrk="1" hangingPunct="1"/>
            <a:endParaRPr lang="en-US" altLang="en-US" sz="3600" smtClean="0"/>
          </a:p>
          <a:p>
            <a:pPr eaLnBrk="1" hangingPunct="1"/>
            <a:r>
              <a:rPr lang="en-US" altLang="en-US" sz="3600" u="sng" smtClean="0">
                <a:hlinkClick r:id="rId2"/>
              </a:rPr>
              <a:t>www.generousdisciples.org</a:t>
            </a:r>
            <a:endParaRPr lang="en-US" altLang="en-US" sz="3600" smtClean="0"/>
          </a:p>
        </p:txBody>
      </p:sp>
      <p:sp>
        <p:nvSpPr>
          <p:cNvPr id="80900"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966CF250-3A60-4717-BFCF-F5A981A9CBBC}" type="slidenum">
              <a:rPr lang="en-US" altLang="en-US" sz="2400"/>
              <a:pPr>
                <a:spcBef>
                  <a:spcPct val="0"/>
                </a:spcBef>
                <a:buClrTx/>
                <a:buSzTx/>
                <a:buFontTx/>
                <a:buNone/>
              </a:pPr>
              <a:t>72</a:t>
            </a:fld>
            <a:endParaRPr lang="en-US" altLang="en-US" sz="240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a:xfrm>
            <a:off x="317500" y="782638"/>
            <a:ext cx="8637588" cy="701675"/>
          </a:xfrm>
          <a:effectLst>
            <a:outerShdw dist="35921" dir="2700000" algn="ctr" rotWithShape="0">
              <a:schemeClr val="bg2"/>
            </a:outerShdw>
          </a:effectLst>
        </p:spPr>
        <p:txBody>
          <a:bodyPr/>
          <a:lstStyle/>
          <a:p>
            <a:pPr eaLnBrk="1" hangingPunct="1"/>
            <a:r>
              <a:rPr lang="en-US" altLang="en-US" sz="4000" smtClean="0">
                <a:solidFill>
                  <a:srgbClr val="FFFF66"/>
                </a:solidFill>
              </a:rPr>
              <a:t>Questions?</a:t>
            </a:r>
          </a:p>
        </p:txBody>
      </p:sp>
      <p:sp>
        <p:nvSpPr>
          <p:cNvPr id="44036" name="Rectangle 4"/>
          <p:cNvSpPr>
            <a:spLocks noGrp="1" noChangeArrowheads="1"/>
          </p:cNvSpPr>
          <p:nvPr>
            <p:ph type="body" idx="1"/>
          </p:nvPr>
        </p:nvSpPr>
        <p:spPr>
          <a:xfrm>
            <a:off x="212725" y="3276600"/>
            <a:ext cx="8766175" cy="2819400"/>
          </a:xfrm>
          <a:effectLst>
            <a:outerShdw dist="35921" dir="2700000" algn="ctr" rotWithShape="0">
              <a:schemeClr val="bg2"/>
            </a:outerShdw>
          </a:effectLst>
        </p:spPr>
        <p:txBody>
          <a:bodyPr/>
          <a:lstStyle/>
          <a:p>
            <a:pPr eaLnBrk="1" hangingPunct="1">
              <a:buFont typeface="Wingdings" panose="05000000000000000000" pitchFamily="2" charset="2"/>
              <a:buNone/>
              <a:defRPr/>
            </a:pPr>
            <a:r>
              <a:rPr lang="en-US" sz="2800" dirty="0"/>
              <a:t>(800)ABC-3USA (222-3872)</a:t>
            </a:r>
          </a:p>
          <a:p>
            <a:pPr eaLnBrk="1" hangingPunct="1">
              <a:defRPr/>
            </a:pPr>
            <a:r>
              <a:rPr lang="en-US" sz="2800" dirty="0"/>
              <a:t>Genia Clarke-</a:t>
            </a:r>
            <a:r>
              <a:rPr lang="en-US" sz="2800" dirty="0" err="1"/>
              <a:t>Lemonius</a:t>
            </a:r>
            <a:r>
              <a:rPr lang="en-US" sz="2800" dirty="0"/>
              <a:t>, Mission Fund Manager </a:t>
            </a:r>
            <a:br>
              <a:rPr lang="en-US" sz="2800" dirty="0"/>
            </a:br>
            <a:r>
              <a:rPr lang="en-US" sz="2800" dirty="0"/>
              <a:t>ext. 2145, </a:t>
            </a:r>
            <a:r>
              <a:rPr lang="en-US" sz="2800" dirty="0">
                <a:hlinkClick r:id="rId2"/>
              </a:rPr>
              <a:t>genia.clarke@abc-usa.org</a:t>
            </a:r>
            <a:r>
              <a:rPr lang="en-US" sz="2800" dirty="0"/>
              <a:t/>
            </a:r>
            <a:br>
              <a:rPr lang="en-US" sz="2800" dirty="0"/>
            </a:br>
            <a:endParaRPr lang="en-US" sz="2800" dirty="0"/>
          </a:p>
          <a:p>
            <a:pPr eaLnBrk="1" hangingPunct="1">
              <a:defRPr/>
            </a:pPr>
            <a:r>
              <a:rPr lang="en-US" sz="2800" dirty="0"/>
              <a:t>David Kahn, Accounting Manager </a:t>
            </a:r>
            <a:br>
              <a:rPr lang="en-US" sz="2800" dirty="0"/>
            </a:br>
            <a:r>
              <a:rPr lang="en-US" sz="2800" dirty="0"/>
              <a:t>ext. 2332, </a:t>
            </a:r>
            <a:r>
              <a:rPr lang="en-US" sz="2800" dirty="0">
                <a:hlinkClick r:id="rId3"/>
              </a:rPr>
              <a:t>david.kahn@abc-usa.org</a:t>
            </a:r>
            <a:endParaRPr lang="en-US" sz="2800" dirty="0"/>
          </a:p>
          <a:p>
            <a:pPr marL="0" indent="0" eaLnBrk="1" hangingPunct="1">
              <a:buFont typeface="Wingdings" panose="05000000000000000000" pitchFamily="2" charset="2"/>
              <a:buNone/>
              <a:defRPr/>
            </a:pPr>
            <a:endParaRPr lang="en-US" sz="2800" dirty="0"/>
          </a:p>
        </p:txBody>
      </p:sp>
      <p:sp>
        <p:nvSpPr>
          <p:cNvPr id="81924" name="Text Box 5"/>
          <p:cNvSpPr txBox="1">
            <a:spLocks noChangeArrowheads="1"/>
          </p:cNvSpPr>
          <p:nvPr/>
        </p:nvSpPr>
        <p:spPr bwMode="auto">
          <a:xfrm>
            <a:off x="212725" y="1920875"/>
            <a:ext cx="8686800" cy="11874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pPr>
            <a:r>
              <a:rPr lang="en-US" altLang="en-US" sz="2400"/>
              <a:t>We welcome your questions and suggestions about this presentation. Please contact one of the following persons to provide your feedback.</a:t>
            </a:r>
          </a:p>
        </p:txBody>
      </p:sp>
      <p:sp>
        <p:nvSpPr>
          <p:cNvPr id="81925"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A0F79BD6-440E-42C3-AFC1-3185E6A872D3}" type="slidenum">
              <a:rPr lang="en-US" altLang="en-US" sz="2400"/>
              <a:pPr>
                <a:spcBef>
                  <a:spcPct val="0"/>
                </a:spcBef>
                <a:buClrTx/>
                <a:buSzTx/>
                <a:buFontTx/>
                <a:buNone/>
              </a:pPr>
              <a:t>73</a:t>
            </a:fld>
            <a:endParaRPr lang="en-US" altLang="en-US" sz="24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wipe(left)">
                                      <p:cBhvr>
                                        <p:cTn id="7" dur="500"/>
                                        <p:tgtEl>
                                          <p:spTgt spid="4403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4036">
                                            <p:txEl>
                                              <p:pRg st="0" end="0"/>
                                            </p:txEl>
                                          </p:spTgt>
                                        </p:tgtEl>
                                        <p:attrNameLst>
                                          <p:attrName>style.visibility</p:attrName>
                                        </p:attrNameLst>
                                      </p:cBhvr>
                                      <p:to>
                                        <p:strVal val="visible"/>
                                      </p:to>
                                    </p:set>
                                    <p:animEffect transition="in" filter="wipe(up)">
                                      <p:cBhvr>
                                        <p:cTn id="11" dur="500"/>
                                        <p:tgtEl>
                                          <p:spTgt spid="44036">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4036">
                                            <p:txEl>
                                              <p:pRg st="1" end="1"/>
                                            </p:txEl>
                                          </p:spTgt>
                                        </p:tgtEl>
                                        <p:attrNameLst>
                                          <p:attrName>style.visibility</p:attrName>
                                        </p:attrNameLst>
                                      </p:cBhvr>
                                      <p:to>
                                        <p:strVal val="visible"/>
                                      </p:to>
                                    </p:set>
                                    <p:animEffect transition="in" filter="wipe(up)">
                                      <p:cBhvr>
                                        <p:cTn id="15" dur="500"/>
                                        <p:tgtEl>
                                          <p:spTgt spid="44036">
                                            <p:txEl>
                                              <p:pRg st="1" end="1"/>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4036">
                                            <p:txEl>
                                              <p:pRg st="2" end="2"/>
                                            </p:txEl>
                                          </p:spTgt>
                                        </p:tgtEl>
                                        <p:attrNameLst>
                                          <p:attrName>style.visibility</p:attrName>
                                        </p:attrNameLst>
                                      </p:cBhvr>
                                      <p:to>
                                        <p:strVal val="visible"/>
                                      </p:to>
                                    </p:set>
                                    <p:animEffect transition="in" filter="wipe(up)">
                                      <p:cBhvr>
                                        <p:cTn id="19" dur="500"/>
                                        <p:tgtEl>
                                          <p:spTgt spid="440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utoUpdateAnimBg="0"/>
      <p:bldP spid="44036" grpId="0" build="p" autoUpdateAnimBg="0" advAuto="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a:xfrm>
            <a:off x="317500" y="714375"/>
            <a:ext cx="8637588" cy="769938"/>
          </a:xfrm>
        </p:spPr>
        <p:txBody>
          <a:bodyPr/>
          <a:lstStyle/>
          <a:p>
            <a:r>
              <a:rPr lang="en-US" altLang="en-US" smtClean="0">
                <a:solidFill>
                  <a:srgbClr val="FFFF66"/>
                </a:solidFill>
              </a:rPr>
              <a:t>Questions?</a:t>
            </a:r>
            <a:endParaRPr lang="en-US" altLang="en-US" smtClean="0"/>
          </a:p>
        </p:txBody>
      </p:sp>
      <p:sp>
        <p:nvSpPr>
          <p:cNvPr id="3" name="Content Placeholder 2"/>
          <p:cNvSpPr>
            <a:spLocks noGrp="1"/>
          </p:cNvSpPr>
          <p:nvPr>
            <p:ph idx="1"/>
          </p:nvPr>
        </p:nvSpPr>
        <p:spPr>
          <a:xfrm>
            <a:off x="304800" y="1941513"/>
            <a:ext cx="8232775" cy="4230687"/>
          </a:xfrm>
        </p:spPr>
        <p:txBody>
          <a:bodyPr/>
          <a:lstStyle/>
          <a:p>
            <a:pPr marL="0" indent="0" eaLnBrk="1" hangingPunct="1">
              <a:buFont typeface="Wingdings" panose="05000000000000000000" pitchFamily="2" charset="2"/>
              <a:buNone/>
              <a:defRPr/>
            </a:pPr>
            <a:r>
              <a:rPr lang="en-US" dirty="0"/>
              <a:t>Continued:</a:t>
            </a:r>
            <a:br>
              <a:rPr lang="en-US" dirty="0"/>
            </a:br>
            <a:endParaRPr lang="en-US" dirty="0"/>
          </a:p>
          <a:p>
            <a:pPr eaLnBrk="1" hangingPunct="1">
              <a:defRPr/>
            </a:pPr>
            <a:r>
              <a:rPr lang="en-US" sz="2800" dirty="0"/>
              <a:t>James Tran, Senior Accountant</a:t>
            </a:r>
            <a:br>
              <a:rPr lang="en-US" sz="2800" dirty="0"/>
            </a:br>
            <a:r>
              <a:rPr lang="en-US" sz="2800" dirty="0"/>
              <a:t>ext. 2161, </a:t>
            </a:r>
            <a:r>
              <a:rPr lang="en-US" sz="2800" dirty="0">
                <a:hlinkClick r:id="rId2"/>
              </a:rPr>
              <a:t>james.tran@abc-usa.org</a:t>
            </a:r>
            <a:r>
              <a:rPr lang="en-US" sz="2800" dirty="0"/>
              <a:t/>
            </a:r>
            <a:br>
              <a:rPr lang="en-US" sz="2800" dirty="0"/>
            </a:br>
            <a:endParaRPr lang="en-US" sz="2800" dirty="0"/>
          </a:p>
          <a:p>
            <a:pPr eaLnBrk="1" hangingPunct="1">
              <a:defRPr/>
            </a:pPr>
            <a:r>
              <a:rPr lang="en-US" sz="2800" dirty="0"/>
              <a:t>Alan </a:t>
            </a:r>
            <a:r>
              <a:rPr lang="en-US" sz="2800" dirty="0" err="1"/>
              <a:t>Musoke</a:t>
            </a:r>
            <a:r>
              <a:rPr lang="en-US" sz="2800" dirty="0"/>
              <a:t>, </a:t>
            </a:r>
            <a:br>
              <a:rPr lang="en-US" sz="2800" dirty="0"/>
            </a:br>
            <a:r>
              <a:rPr lang="en-US" sz="2800" dirty="0"/>
              <a:t>Associate General Secretary for Finance/CFO/Treasurer</a:t>
            </a:r>
            <a:br>
              <a:rPr lang="en-US" sz="2800" dirty="0"/>
            </a:br>
            <a:r>
              <a:rPr lang="en-US" sz="2800" dirty="0"/>
              <a:t>ext. 2291, </a:t>
            </a:r>
            <a:r>
              <a:rPr lang="en-US" sz="2800" dirty="0">
                <a:cs typeface="Times New Roman" charset="0"/>
              </a:rPr>
              <a:t>alan.musoke@abc-usa.org</a:t>
            </a:r>
            <a:endParaRPr lang="en-US" sz="2800" dirty="0"/>
          </a:p>
          <a:p>
            <a:pPr>
              <a:defRPr/>
            </a:pPr>
            <a:endParaRPr lang="en-US" dirty="0"/>
          </a:p>
        </p:txBody>
      </p:sp>
      <p:sp>
        <p:nvSpPr>
          <p:cNvPr id="82948" name="Slide Number Placeholder 4"/>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537943E3-E3AC-465A-A932-D7EB7274BCA6}" type="slidenum">
              <a:rPr lang="en-US" altLang="en-US" sz="2400"/>
              <a:pPr>
                <a:spcBef>
                  <a:spcPct val="0"/>
                </a:spcBef>
                <a:buClrTx/>
                <a:buSzTx/>
                <a:buFontTx/>
                <a:buNone/>
              </a:pPr>
              <a:t>74</a:t>
            </a:fld>
            <a:endParaRPr lang="en-US" altLang="en-US" sz="24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38125" y="2209800"/>
            <a:ext cx="8637588" cy="2363788"/>
          </a:xfrm>
          <a:ln w="76200" cmpd="tri">
            <a:solidFill>
              <a:schemeClr val="tx1"/>
            </a:solidFill>
            <a:miter lim="800000"/>
            <a:headEnd/>
            <a:tailEnd/>
          </a:ln>
          <a:effectLst>
            <a:outerShdw dist="35921" dir="2700000" algn="ctr" rotWithShape="0">
              <a:schemeClr val="bg2"/>
            </a:outerShdw>
          </a:effectLst>
        </p:spPr>
        <p:txBody>
          <a:bodyPr/>
          <a:lstStyle/>
          <a:p>
            <a:pPr algn="ctr" eaLnBrk="1" hangingPunct="1"/>
            <a:r>
              <a:rPr lang="en-US" altLang="en-US" sz="4800" smtClean="0">
                <a:solidFill>
                  <a:schemeClr val="tx1"/>
                </a:solidFill>
              </a:rPr>
              <a:t>This presentation is made possible by your support of United Mission</a:t>
            </a:r>
          </a:p>
        </p:txBody>
      </p:sp>
      <p:sp>
        <p:nvSpPr>
          <p:cNvPr id="83971"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B31E468F-B5BA-469C-B6D9-4D9CF58FEE5A}" type="slidenum">
              <a:rPr lang="en-US" altLang="en-US" sz="2400"/>
              <a:pPr>
                <a:spcBef>
                  <a:spcPct val="0"/>
                </a:spcBef>
                <a:buClrTx/>
                <a:buSzTx/>
                <a:buFontTx/>
                <a:buNone/>
              </a:pPr>
              <a:t>75</a:t>
            </a:fld>
            <a:endParaRPr lang="en-US" altLang="en-US" sz="240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idx="4294967295"/>
          </p:nvPr>
        </p:nvSpPr>
        <p:spPr>
          <a:xfrm>
            <a:off x="252413" y="1295400"/>
            <a:ext cx="8637587" cy="4984750"/>
          </a:xfrm>
        </p:spPr>
        <p:txBody>
          <a:bodyPr/>
          <a:lstStyle/>
          <a:p>
            <a:pPr eaLnBrk="1" hangingPunct="1"/>
            <a:r>
              <a:rPr lang="en-US" altLang="en-US" sz="1400" b="1" smtClean="0">
                <a:solidFill>
                  <a:schemeClr val="tx1"/>
                </a:solidFill>
              </a:rPr>
              <a:t>“SOUND CONGREGATIONAL ADMINISTRATION” LEGAL DISCLAIMER</a:t>
            </a:r>
            <a:br>
              <a:rPr lang="en-US" altLang="en-US" sz="1400" b="1" smtClean="0">
                <a:solidFill>
                  <a:schemeClr val="tx1"/>
                </a:solidFill>
              </a:rPr>
            </a:br>
            <a:r>
              <a:rPr lang="en-US" altLang="en-US" sz="1400" smtClean="0">
                <a:solidFill>
                  <a:schemeClr val="tx1"/>
                </a:solidFill>
              </a:rPr>
              <a:t/>
            </a:r>
            <a:br>
              <a:rPr lang="en-US" altLang="en-US" sz="1400" smtClean="0">
                <a:solidFill>
                  <a:schemeClr val="tx1"/>
                </a:solidFill>
              </a:rPr>
            </a:br>
            <a:r>
              <a:rPr lang="en-US" altLang="en-US" sz="1400" smtClean="0">
                <a:solidFill>
                  <a:schemeClr val="tx1"/>
                </a:solidFill>
              </a:rPr>
              <a:t>“SOUND CONGREGATIONAL ADMINISTRATION” IS INTENDED TO CONVEY GENERAL INFORMATION AND SHOULD NOT BE RELIED UPON AS A SUBSTITUTE FOR LEGAL, ACCOUNTING, TAX, FINANCIAL OR OTHER PROFESSIONAL ADVICE AND SERVICES.  THE INFORMATION PROVIDED IN THIS SITE IS PROVIDED WITH THE UNDERSTANDING THAT ABCUSA IS NOT HEREIN ENGAGED IN RENDERING ANY SUCH ADVICE OR SERVICES.  ALL THE MATERIALS IN THIS SITE ARE PROVIDED “AS IS” WITH NO GUARANTEE OF COMPLETENESS, ACCURACY, TIMELINESS OR OF THE RESULTS OBTAINED FROM THE USE OF THIS INFORMATION, AND WITHOUT WARRANTIES OF ANY KIND EITHER EXPRESS OR IMPLIED, INCLUDING BUT NOT LIMITED TO WARRANTIES OF PERFORMANCE OR THE IMPLIED WARRANTIES OF MERCHANTABILITY OF FITNESS FOR A PARTICULAR PURPOSE.  ABCUSA DOES NOT WARRANT THAT THE CONTENT OF THIS SITE IS ERROR-FREE OR OMISSION-FREE OR THAT DEFECTS WILL BE CORRECTED.  ABCUSA DOES NOT WARRANT OR MAKE ANY REPRESENTATIONS REGARDING THE USE OR THE RESULTS OF THE USE OF THE MATERIALS IN THIS SITE.</a:t>
            </a:r>
            <a:br>
              <a:rPr lang="en-US" altLang="en-US" sz="1400" smtClean="0">
                <a:solidFill>
                  <a:schemeClr val="tx1"/>
                </a:solidFill>
              </a:rPr>
            </a:br>
            <a:r>
              <a:rPr lang="en-US" altLang="en-US" sz="1400" smtClean="0">
                <a:solidFill>
                  <a:schemeClr val="tx1"/>
                </a:solidFill>
              </a:rPr>
              <a:t/>
            </a:r>
            <a:br>
              <a:rPr lang="en-US" altLang="en-US" sz="1400" smtClean="0">
                <a:solidFill>
                  <a:schemeClr val="tx1"/>
                </a:solidFill>
              </a:rPr>
            </a:br>
            <a:r>
              <a:rPr lang="en-US" altLang="en-US" sz="1400" smtClean="0">
                <a:solidFill>
                  <a:schemeClr val="tx1"/>
                </a:solidFill>
              </a:rPr>
              <a:t>ABCUSA DOES NOT WARRANT THAT THIS SITE OR THE SERVER THAT MAKES IT AVAILABLE ARE FREE OF VIRUS OR OTHER HARMFUL COMPONENTS.  YOU ASSUME THE ENTIRE COST OF ALL NECESSARY SERVICING, REPAIR OR CORRECTION RESULTING FROM ANY USE OF THIS SITE.  </a:t>
            </a:r>
            <a:br>
              <a:rPr lang="en-US" altLang="en-US" sz="1400" smtClean="0">
                <a:solidFill>
                  <a:schemeClr val="tx1"/>
                </a:solidFill>
              </a:rPr>
            </a:br>
            <a:r>
              <a:rPr lang="en-US" altLang="en-US" sz="1400" smtClean="0">
                <a:solidFill>
                  <a:schemeClr val="tx1"/>
                </a:solidFill>
              </a:rPr>
              <a:t/>
            </a:r>
            <a:br>
              <a:rPr lang="en-US" altLang="en-US" sz="1400" smtClean="0">
                <a:solidFill>
                  <a:schemeClr val="tx1"/>
                </a:solidFill>
              </a:rPr>
            </a:br>
            <a:r>
              <a:rPr lang="en-US" altLang="en-US" sz="1400" smtClean="0">
                <a:solidFill>
                  <a:schemeClr val="tx1"/>
                </a:solidFill>
              </a:rPr>
              <a:t>IN NO EVENT WILL ABCUSA BE LIABLE FOR ANY DAMAGES WHATSOEVER, INCLUDING BUT NOT LIMITED TO TORT, DIRECT, INDIRECT, SPECIAL, INCIDENTAL OR CONSEQUENTIAL DAMAGES OF ANY KIND.</a:t>
            </a:r>
          </a:p>
        </p:txBody>
      </p:sp>
      <p:sp>
        <p:nvSpPr>
          <p:cNvPr id="84995" name="Text Box 5">
            <a:hlinkClick r:id="rId2" action="ppaction://hlinksldjump"/>
          </p:cNvPr>
          <p:cNvSpPr txBox="1">
            <a:spLocks noChangeArrowheads="1"/>
          </p:cNvSpPr>
          <p:nvPr/>
        </p:nvSpPr>
        <p:spPr bwMode="auto">
          <a:xfrm>
            <a:off x="7802563" y="125413"/>
            <a:ext cx="730250" cy="366712"/>
          </a:xfrm>
          <a:prstGeom prst="rect">
            <a:avLst/>
          </a:prstGeom>
          <a:solidFill>
            <a:schemeClr val="tx1"/>
          </a:solidFill>
          <a:ln>
            <a:noFill/>
          </a:ln>
          <a:effectLst>
            <a:outerShdw dist="71842" dir="2700000" algn="ctr" rotWithShape="0">
              <a:schemeClr val="bg2"/>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lvl1pPr marL="342900" indent="-342900">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r>
              <a:rPr lang="en-US" altLang="en-US" sz="1800" b="1">
                <a:solidFill>
                  <a:srgbClr val="FF3300"/>
                </a:solidFill>
              </a:rPr>
              <a:t>Back</a:t>
            </a:r>
          </a:p>
        </p:txBody>
      </p:sp>
      <p:sp>
        <p:nvSpPr>
          <p:cNvPr id="84996" name="Slide Number Placeholder 2"/>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33"/>
              </a:buClr>
              <a:buSzPct val="7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65000"/>
              <a:buFont typeface="Wingdings" panose="05000000000000000000" pitchFamily="2" charset="2"/>
              <a:buChar char="n"/>
              <a:defRPr sz="2800">
                <a:solidFill>
                  <a:schemeClr val="tx1"/>
                </a:solidFill>
                <a:latin typeface="Arial" panose="020B0604020202020204" pitchFamily="34" charset="0"/>
              </a:defRPr>
            </a:lvl2pPr>
            <a:lvl3pPr marL="1143000" indent="-228600">
              <a:spcBef>
                <a:spcPct val="20000"/>
              </a:spcBef>
              <a:buClr>
                <a:srgbClr val="0099CC"/>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fld id="{D4168FDF-15B7-4BC0-87F4-48D1A9EF64BE}" type="slidenum">
              <a:rPr lang="en-US" altLang="en-US" sz="2400"/>
              <a:pPr>
                <a:spcBef>
                  <a:spcPct val="0"/>
                </a:spcBef>
                <a:buClrTx/>
                <a:buSzTx/>
                <a:buFontTx/>
                <a:buNone/>
              </a:pPr>
              <a:t>76</a:t>
            </a:fld>
            <a:endParaRPr lang="en-US" altLang="en-US" sz="2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rtsy">
  <a:themeElements>
    <a:clrScheme name="Artsy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fontScheme name="Arts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CCFF33"/>
          </a:buClr>
          <a:buSzPct val="70000"/>
          <a:buFont typeface="Wingdings" pitchFamily="2" charset="2"/>
          <a:buNone/>
          <a:tabLst/>
          <a:defRPr kumimoji="0" lang="en-US" sz="2400" b="0" i="0" u="none" strike="noStrike" cap="none" normalizeH="0" baseline="0" smtClean="0">
            <a:ln>
              <a:noFill/>
            </a:ln>
            <a:solidFill>
              <a:schemeClr val="tx1"/>
            </a:solidFill>
            <a:effectLst/>
            <a:latin typeface="Arial" charset="0"/>
            <a:cs typeface="Times New Roman"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rgbClr val="CCFF33"/>
          </a:buClr>
          <a:buSzPct val="70000"/>
          <a:buFont typeface="Wingdings" pitchFamily="2" charset="2"/>
          <a:buNone/>
          <a:tabLst/>
          <a:defRPr kumimoji="0" lang="en-US" sz="2400" b="0" i="0" u="none" strike="noStrike" cap="none" normalizeH="0" baseline="0" smtClean="0">
            <a:ln>
              <a:noFill/>
            </a:ln>
            <a:solidFill>
              <a:schemeClr val="tx1"/>
            </a:solidFill>
            <a:effectLst/>
            <a:latin typeface="Arial" charset="0"/>
            <a:cs typeface="Times New Roman" charset="0"/>
          </a:defRPr>
        </a:defPPr>
      </a:lstStyle>
    </a:lnDef>
  </a:objectDefaults>
  <a:extraClrSchemeLst>
    <a:extraClrScheme>
      <a:clrScheme name="Artsy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Artsy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Artsy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Artsy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Artsy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Artsy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Artsy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Designs\Artsy.pot</Template>
  <TotalTime>3254</TotalTime>
  <Words>2803</Words>
  <Application>Microsoft Office PowerPoint</Application>
  <PresentationFormat>On-screen Show (4:3)</PresentationFormat>
  <Paragraphs>426</Paragraphs>
  <Slides>76</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1" baseType="lpstr">
      <vt:lpstr>Arial</vt:lpstr>
      <vt:lpstr>Times New Roman</vt:lpstr>
      <vt:lpstr>Wingdings</vt:lpstr>
      <vt:lpstr>Artsy</vt:lpstr>
      <vt:lpstr>Adobe Acrobat Document</vt:lpstr>
      <vt:lpstr>Key Concepts for Sound Congregational Administration</vt:lpstr>
      <vt:lpstr>PowerPoint Presentation</vt:lpstr>
      <vt:lpstr>Why is sound congregational administration critical to the pastor’s ministry?</vt:lpstr>
      <vt:lpstr>Why is sound congregational administration critical to the ministry of Board of Trustees and other fiduciaries?*</vt:lpstr>
      <vt:lpstr>Topics</vt:lpstr>
      <vt:lpstr>Topics</vt:lpstr>
      <vt:lpstr>Local Church Incorporation</vt:lpstr>
      <vt:lpstr>Local Church Incorporation</vt:lpstr>
      <vt:lpstr>Local Church Incorporation</vt:lpstr>
      <vt:lpstr>Local Church Incorporation</vt:lpstr>
      <vt:lpstr>The Church’s Federal Tax-Exempt Status as a 501(c)(3) Organization</vt:lpstr>
      <vt:lpstr>The Church’s Federal Tax-Exempt Status as a 501(c)(3) Organization</vt:lpstr>
      <vt:lpstr>The Church’s Federal Tax-Exempt Status as a 501(c)(3) Organization</vt:lpstr>
      <vt:lpstr>The Church’s Federal Tax-Exempt Status as a 501(c)(3) Organization</vt:lpstr>
      <vt:lpstr>The Church’s Federal Tax-Exempt Status as a 501(c)(3) Organization</vt:lpstr>
      <vt:lpstr>The Church’s Federal Tax-Exempt Status as a 501(c)(3) Organization</vt:lpstr>
      <vt:lpstr>Federal Tax ID</vt:lpstr>
      <vt:lpstr>State Sales Tax Exemption</vt:lpstr>
      <vt:lpstr>State Sales Tax Exemption</vt:lpstr>
      <vt:lpstr>Form 990</vt:lpstr>
      <vt:lpstr>Form 990</vt:lpstr>
      <vt:lpstr>Church Recognition of Charitable Gifts</vt:lpstr>
      <vt:lpstr>Church Recognition of Charitable Gifts</vt:lpstr>
      <vt:lpstr>Church Recognition of Charitable Gifts</vt:lpstr>
      <vt:lpstr>Church Recognition of Charitable Gifts</vt:lpstr>
      <vt:lpstr>Church Recognition of Charitable Gifts</vt:lpstr>
      <vt:lpstr>Church Recognition of Charitable Gifts</vt:lpstr>
      <vt:lpstr>Internal Accounting Controls</vt:lpstr>
      <vt:lpstr>Internal Accounting Controls</vt:lpstr>
      <vt:lpstr>Internal Accounting Controls</vt:lpstr>
      <vt:lpstr>Internal Accounting Controls</vt:lpstr>
      <vt:lpstr>Internal Accounting Controls</vt:lpstr>
      <vt:lpstr>Internal Accounting Controls</vt:lpstr>
      <vt:lpstr>Basic Financial Oversight</vt:lpstr>
      <vt:lpstr>Basic Financial Oversight</vt:lpstr>
      <vt:lpstr>Basic Financial Oversight</vt:lpstr>
      <vt:lpstr>Basic Financial Oversight</vt:lpstr>
      <vt:lpstr>Basic Financial Oversight</vt:lpstr>
      <vt:lpstr>Basic Financial Oversight</vt:lpstr>
      <vt:lpstr>Basic Financial Oversight</vt:lpstr>
      <vt:lpstr>Basic Financial Oversight</vt:lpstr>
      <vt:lpstr>Basic Financial Oversight</vt:lpstr>
      <vt:lpstr>Basic Financial Oversight</vt:lpstr>
      <vt:lpstr>Basic Financial Oversight</vt:lpstr>
      <vt:lpstr>Other Key Concepts</vt:lpstr>
      <vt:lpstr>Changing Environment</vt:lpstr>
      <vt:lpstr>Changing Environment</vt:lpstr>
      <vt:lpstr>Political Support</vt:lpstr>
      <vt:lpstr>Church As Employer</vt:lpstr>
      <vt:lpstr>Church As Employer</vt:lpstr>
      <vt:lpstr>Church As Employer</vt:lpstr>
      <vt:lpstr>Risk Management</vt:lpstr>
      <vt:lpstr>Risk Management Assessment</vt:lpstr>
      <vt:lpstr>Risk Management</vt:lpstr>
      <vt:lpstr>Indemnification Further Protects Officers</vt:lpstr>
      <vt:lpstr>Indemnification Further Protects Officers</vt:lpstr>
      <vt:lpstr>Indemnification Further Protects Officers</vt:lpstr>
      <vt:lpstr>Newer Methods of Giving</vt:lpstr>
      <vt:lpstr>American Baptist Mission Support (ABMS)</vt:lpstr>
      <vt:lpstr>What is ABMS?</vt:lpstr>
      <vt:lpstr>PowerPoint Presentation</vt:lpstr>
      <vt:lpstr>PowerPoint Presentation</vt:lpstr>
      <vt:lpstr>PowerPoint Presentation</vt:lpstr>
      <vt:lpstr>PowerPoint Presentation</vt:lpstr>
      <vt:lpstr>How much mission giving is appropriate?</vt:lpstr>
      <vt:lpstr>ABC Annual Report</vt:lpstr>
      <vt:lpstr>Leadership Tracking— Professional Registry</vt:lpstr>
      <vt:lpstr>Asking for Financial Support</vt:lpstr>
      <vt:lpstr>Asking for Financial Support</vt:lpstr>
      <vt:lpstr>Asking for Financial Support</vt:lpstr>
      <vt:lpstr>Asking for Financial Support</vt:lpstr>
      <vt:lpstr>Asking for Financial Support</vt:lpstr>
      <vt:lpstr>Questions?</vt:lpstr>
      <vt:lpstr>Questions?</vt:lpstr>
      <vt:lpstr>This presentation is made possible by your support of United Mission</vt:lpstr>
      <vt:lpstr>“SOUND CONGREGATIONAL ADMINISTRATION” LEGAL DISCLAIMER  “SOUND CONGREGATIONAL ADMINISTRATION” IS INTENDED TO CONVEY GENERAL INFORMATION AND SHOULD NOT BE RELIED UPON AS A SUBSTITUTE FOR LEGAL, ACCOUNTING, TAX, FINANCIAL OR OTHER PROFESSIONAL ADVICE AND SERVICES.  THE INFORMATION PROVIDED IN THIS SITE IS PROVIDED WITH THE UNDERSTANDING THAT ABCUSA IS NOT HEREIN ENGAGED IN RENDERING ANY SUCH ADVICE OR SERVICES.  ALL THE MATERIALS IN THIS SITE ARE PROVIDED “AS IS” WITH NO GUARANTEE OF COMPLETENESS, ACCURACY, TIMELINESS OR OF THE RESULTS OBTAINED FROM THE USE OF THIS INFORMATION, AND WITHOUT WARRANTIES OF ANY KIND EITHER EXPRESS OR IMPLIED, INCLUDING BUT NOT LIMITED TO WARRANTIES OF PERFORMANCE OR THE IMPLIED WARRANTIES OF MERCHANTABILITY OF FITNESS FOR A PARTICULAR PURPOSE.  ABCUSA DOES NOT WARRANT THAT THE CONTENT OF THIS SITE IS ERROR-FREE OR OMISSION-FREE OR THAT DEFECTS WILL BE CORRECTED.  ABCUSA DOES NOT WARRANT OR MAKE ANY REPRESENTATIONS REGARDING THE USE OR THE RESULTS OF THE USE OF THE MATERIALS IN THIS SITE.  ABCUSA DOES NOT WARRANT THAT THIS SITE OR THE SERVER THAT MAKES IT AVAILABLE ARE FREE OF VIRUS OR OTHER HARMFUL COMPONENTS.  YOU ASSUME THE ENTIRE COST OF ALL NECESSARY SERVICING, REPAIR OR CORRECTION RESULTING FROM ANY USE OF THIS SITE.    IN NO EVENT WILL ABCUSA BE LIABLE FOR ANY DAMAGES WHATSOEVER, INCLUDING BUT NOT LIMITED TO TORT, DIRECT, INDIRECT, SPECIAL, INCIDENTAL OR CONSEQUENTIAL DAMAGES OF ANY KIND.</vt:lpstr>
    </vt:vector>
  </TitlesOfParts>
  <Company>ABC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ckearns</dc:creator>
  <cp:lastModifiedBy>MOLINARO, Donna</cp:lastModifiedBy>
  <cp:revision>154</cp:revision>
  <cp:lastPrinted>2022-04-28T18:25:58Z</cp:lastPrinted>
  <dcterms:created xsi:type="dcterms:W3CDTF">2004-09-29T14:30:40Z</dcterms:created>
  <dcterms:modified xsi:type="dcterms:W3CDTF">2022-06-07T19:39:22Z</dcterms:modified>
</cp:coreProperties>
</file>